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170"/>
  </p:notesMasterIdLst>
  <p:sldIdLst>
    <p:sldId id="693" r:id="rId2"/>
    <p:sldId id="461" r:id="rId3"/>
    <p:sldId id="722" r:id="rId4"/>
    <p:sldId id="603" r:id="rId5"/>
    <p:sldId id="657" r:id="rId6"/>
    <p:sldId id="394" r:id="rId7"/>
    <p:sldId id="489" r:id="rId8"/>
    <p:sldId id="491" r:id="rId9"/>
    <p:sldId id="391" r:id="rId10"/>
    <p:sldId id="392" r:id="rId11"/>
    <p:sldId id="614" r:id="rId12"/>
    <p:sldId id="484" r:id="rId13"/>
    <p:sldId id="398" r:id="rId14"/>
    <p:sldId id="371" r:id="rId15"/>
    <p:sldId id="464" r:id="rId16"/>
    <p:sldId id="455" r:id="rId17"/>
    <p:sldId id="454" r:id="rId18"/>
    <p:sldId id="486" r:id="rId19"/>
    <p:sldId id="485" r:id="rId20"/>
    <p:sldId id="482" r:id="rId21"/>
    <p:sldId id="477" r:id="rId22"/>
    <p:sldId id="479" r:id="rId23"/>
    <p:sldId id="467" r:id="rId24"/>
    <p:sldId id="684" r:id="rId25"/>
    <p:sldId id="468" r:id="rId26"/>
    <p:sldId id="469" r:id="rId27"/>
    <p:sldId id="257" r:id="rId28"/>
    <p:sldId id="296" r:id="rId29"/>
    <p:sldId id="405" r:id="rId30"/>
    <p:sldId id="326" r:id="rId31"/>
    <p:sldId id="651" r:id="rId32"/>
    <p:sldId id="638" r:id="rId33"/>
    <p:sldId id="637" r:id="rId34"/>
    <p:sldId id="639" r:id="rId35"/>
    <p:sldId id="635" r:id="rId36"/>
    <p:sldId id="640" r:id="rId37"/>
    <p:sldId id="641" r:id="rId38"/>
    <p:sldId id="258" r:id="rId39"/>
    <p:sldId id="606" r:id="rId40"/>
    <p:sldId id="607" r:id="rId41"/>
    <p:sldId id="557" r:id="rId42"/>
    <p:sldId id="348" r:id="rId43"/>
    <p:sldId id="350" r:id="rId44"/>
    <p:sldId id="414" r:id="rId45"/>
    <p:sldId id="705" r:id="rId46"/>
    <p:sldId id="706" r:id="rId47"/>
    <p:sldId id="262" r:id="rId48"/>
    <p:sldId id="579" r:id="rId49"/>
    <p:sldId id="701" r:id="rId50"/>
    <p:sldId id="727" r:id="rId51"/>
    <p:sldId id="449" r:id="rId52"/>
    <p:sldId id="584" r:id="rId53"/>
    <p:sldId id="364" r:id="rId54"/>
    <p:sldId id="366" r:id="rId55"/>
    <p:sldId id="365" r:id="rId56"/>
    <p:sldId id="585" r:id="rId57"/>
    <p:sldId id="588" r:id="rId58"/>
    <p:sldId id="695" r:id="rId59"/>
    <p:sldId id="703" r:id="rId60"/>
    <p:sldId id="704" r:id="rId61"/>
    <p:sldId id="707" r:id="rId62"/>
    <p:sldId id="708" r:id="rId63"/>
    <p:sldId id="580" r:id="rId64"/>
    <p:sldId id="710" r:id="rId65"/>
    <p:sldId id="711" r:id="rId66"/>
    <p:sldId id="633" r:id="rId67"/>
    <p:sldId id="712" r:id="rId68"/>
    <p:sldId id="718" r:id="rId69"/>
    <p:sldId id="717" r:id="rId70"/>
    <p:sldId id="598" r:id="rId71"/>
    <p:sldId id="522" r:id="rId72"/>
    <p:sldId id="648" r:id="rId73"/>
    <p:sldId id="260" r:id="rId74"/>
    <p:sldId id="413" r:id="rId75"/>
    <p:sldId id="680" r:id="rId76"/>
    <p:sldId id="264" r:id="rId77"/>
    <p:sldId id="713" r:id="rId78"/>
    <p:sldId id="308" r:id="rId79"/>
    <p:sldId id="310" r:id="rId80"/>
    <p:sldId id="671" r:id="rId81"/>
    <p:sldId id="313" r:id="rId82"/>
    <p:sldId id="316" r:id="rId83"/>
    <p:sldId id="673" r:id="rId84"/>
    <p:sldId id="674" r:id="rId85"/>
    <p:sldId id="675" r:id="rId86"/>
    <p:sldId id="676" r:id="rId87"/>
    <p:sldId id="677" r:id="rId88"/>
    <p:sldId id="301" r:id="rId89"/>
    <p:sldId id="447" r:id="rId90"/>
    <p:sldId id="495" r:id="rId91"/>
    <p:sldId id="347" r:id="rId92"/>
    <p:sldId id="369" r:id="rId93"/>
    <p:sldId id="368" r:id="rId94"/>
    <p:sldId id="370" r:id="rId95"/>
    <p:sldId id="452" r:id="rId96"/>
    <p:sldId id="451" r:id="rId97"/>
    <p:sldId id="462" r:id="rId98"/>
    <p:sldId id="560" r:id="rId99"/>
    <p:sldId id="493" r:id="rId100"/>
    <p:sldId id="587" r:id="rId101"/>
    <p:sldId id="719" r:id="rId102"/>
    <p:sldId id="720" r:id="rId103"/>
    <p:sldId id="497" r:id="rId104"/>
    <p:sldId id="496" r:id="rId105"/>
    <p:sldId id="568" r:id="rId106"/>
    <p:sldId id="569" r:id="rId107"/>
    <p:sldId id="456" r:id="rId108"/>
    <p:sldId id="372" r:id="rId109"/>
    <p:sldId id="512" r:id="rId110"/>
    <p:sldId id="509" r:id="rId111"/>
    <p:sldId id="306" r:id="rId112"/>
    <p:sldId id="277" r:id="rId113"/>
    <p:sldId id="691" r:id="rId114"/>
    <p:sldId id="336" r:id="rId115"/>
    <p:sldId id="643" r:id="rId116"/>
    <p:sldId id="642" r:id="rId117"/>
    <p:sldId id="293" r:id="rId118"/>
    <p:sldId id="327" r:id="rId119"/>
    <p:sldId id="646" r:id="rId120"/>
    <p:sldId id="513" r:id="rId121"/>
    <p:sldId id="283" r:id="rId122"/>
    <p:sldId id="554" r:id="rId123"/>
    <p:sldId id="555" r:id="rId124"/>
    <p:sldId id="334" r:id="rId125"/>
    <p:sldId id="337" r:id="rId126"/>
    <p:sldId id="284" r:id="rId127"/>
    <p:sldId id="286" r:id="rId128"/>
    <p:sldId id="272" r:id="rId129"/>
    <p:sldId id="335" r:id="rId130"/>
    <p:sldId id="295" r:id="rId131"/>
    <p:sldId id="728" r:id="rId132"/>
    <p:sldId id="652" r:id="rId133"/>
    <p:sldId id="457" r:id="rId134"/>
    <p:sldId id="444" r:id="rId135"/>
    <p:sldId id="294" r:id="rId136"/>
    <p:sldId id="324" r:id="rId137"/>
    <p:sldId id="550" r:id="rId138"/>
    <p:sldId id="458" r:id="rId139"/>
    <p:sldId id="523" r:id="rId140"/>
    <p:sldId id="562" r:id="rId141"/>
    <p:sldId id="533" r:id="rId142"/>
    <p:sldId id="604" r:id="rId143"/>
    <p:sldId id="605" r:id="rId144"/>
    <p:sldId id="654" r:id="rId145"/>
    <p:sldId id="525" r:id="rId146"/>
    <p:sldId id="524" r:id="rId147"/>
    <p:sldId id="586" r:id="rId148"/>
    <p:sldId id="490" r:id="rId149"/>
    <p:sldId id="608" r:id="rId150"/>
    <p:sldId id="726" r:id="rId151"/>
    <p:sldId id="721" r:id="rId152"/>
    <p:sldId id="659" r:id="rId153"/>
    <p:sldId id="333" r:id="rId154"/>
    <p:sldId id="656" r:id="rId155"/>
    <p:sldId id="660" r:id="rId156"/>
    <p:sldId id="662" r:id="rId157"/>
    <p:sldId id="678" r:id="rId158"/>
    <p:sldId id="661" r:id="rId159"/>
    <p:sldId id="331" r:id="rId160"/>
    <p:sldId id="685" r:id="rId161"/>
    <p:sldId id="716" r:id="rId162"/>
    <p:sldId id="715" r:id="rId163"/>
    <p:sldId id="611" r:id="rId164"/>
    <p:sldId id="612" r:id="rId165"/>
    <p:sldId id="723" r:id="rId166"/>
    <p:sldId id="502" r:id="rId167"/>
    <p:sldId id="298" r:id="rId168"/>
    <p:sldId id="725" r:id="rId169"/>
  </p:sldIdLst>
  <p:sldSz cx="12192000" cy="6858000"/>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JULIENNE" initials="BJ" lastIdx="4" clrIdx="0">
    <p:extLst>
      <p:ext uri="{19B8F6BF-5375-455C-9EA6-DF929625EA0E}">
        <p15:presenceInfo xmlns:p15="http://schemas.microsoft.com/office/powerpoint/2012/main" userId="1899759c13f9f3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81898" autoAdjust="0"/>
  </p:normalViewPr>
  <p:slideViewPr>
    <p:cSldViewPr snapToGrid="0">
      <p:cViewPr varScale="1">
        <p:scale>
          <a:sx n="72" d="100"/>
          <a:sy n="72" d="100"/>
        </p:scale>
        <p:origin x="5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commentAuthors" Target="commen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7A6515A6-0970-4806-A1CA-3B47236D1F2E}" type="datetimeFigureOut">
              <a:rPr lang="fr-FR" smtClean="0"/>
              <a:t>02/06/2021</a:t>
            </a:fld>
            <a:endParaRPr lang="fr-FR"/>
          </a:p>
        </p:txBody>
      </p:sp>
      <p:sp>
        <p:nvSpPr>
          <p:cNvPr id="4" name="Espace réservé de l'image des diapositives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2C23307F-5F94-496D-B47A-656497BFD6E6}" type="slidenum">
              <a:rPr lang="fr-FR" smtClean="0"/>
              <a:t>‹N°›</a:t>
            </a:fld>
            <a:endParaRPr lang="fr-FR"/>
          </a:p>
        </p:txBody>
      </p:sp>
    </p:spTree>
    <p:extLst>
      <p:ext uri="{BB962C8B-B14F-4D97-AF65-F5344CB8AC3E}">
        <p14:creationId xmlns:p14="http://schemas.microsoft.com/office/powerpoint/2010/main" val="227379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DE53C7BD-610C-4AC6-995F-13F407F10132}"/>
              </a:ext>
            </a:extLst>
          </p:cNvPr>
          <p:cNvSpPr>
            <a:spLocks noGrp="1" noRot="1" noChangeAspect="1" noChangeArrowheads="1" noTextEdit="1"/>
          </p:cNvSpPr>
          <p:nvPr>
            <p:ph type="sldImg"/>
          </p:nvPr>
        </p:nvSpPr>
        <p:spPr>
          <a:ln/>
        </p:spPr>
      </p:sp>
      <p:sp>
        <p:nvSpPr>
          <p:cNvPr id="7171" name="Espace réservé des commentaires 2">
            <a:extLst>
              <a:ext uri="{FF2B5EF4-FFF2-40B4-BE49-F238E27FC236}">
                <a16:creationId xmlns:a16="http://schemas.microsoft.com/office/drawing/2014/main" id="{7F1FEBA1-4A72-43FC-8183-0F709A5C1FD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7172" name="Espace réservé du numéro de diapositive 3">
            <a:extLst>
              <a:ext uri="{FF2B5EF4-FFF2-40B4-BE49-F238E27FC236}">
                <a16:creationId xmlns:a16="http://schemas.microsoft.com/office/drawing/2014/main" id="{2DF897E8-DEE4-426F-9A4B-478EDE3B2D8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84E836-9E46-4023-AFE3-73887BFD85D8}" type="slidenum">
              <a:rPr lang="fr-FR" altLang="fr-FR" smtClean="0">
                <a:latin typeface="Arial" panose="020B0604020202020204" pitchFamily="34" charset="0"/>
                <a:cs typeface="Arial" panose="020B0604020202020204" pitchFamily="34" charset="0"/>
              </a:rPr>
              <a:pPr fontAlgn="base">
                <a:spcBef>
                  <a:spcPct val="0"/>
                </a:spcBef>
                <a:spcAft>
                  <a:spcPct val="0"/>
                </a:spcAft>
              </a:pPr>
              <a:t>2</a:t>
            </a:fld>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57B30E7-11C6-440C-BDEA-940737968968}" type="slidenum">
              <a:rPr lang="fr-FR" altLang="fr-FR" smtClean="0"/>
              <a:pPr>
                <a:defRPr/>
              </a:pPr>
              <a:t>141</a:t>
            </a:fld>
            <a:endParaRPr lang="fr-FR" altLang="fr-FR"/>
          </a:p>
        </p:txBody>
      </p:sp>
    </p:spTree>
    <p:extLst>
      <p:ext uri="{BB962C8B-B14F-4D97-AF65-F5344CB8AC3E}">
        <p14:creationId xmlns:p14="http://schemas.microsoft.com/office/powerpoint/2010/main" val="17579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57B30E7-11C6-440C-BDEA-940737968968}" type="slidenum">
              <a:rPr lang="fr-FR" altLang="fr-FR" smtClean="0"/>
              <a:pPr>
                <a:defRPr/>
              </a:pPr>
              <a:t>146</a:t>
            </a:fld>
            <a:endParaRPr lang="fr-FR" altLang="fr-FR"/>
          </a:p>
        </p:txBody>
      </p:sp>
    </p:spTree>
    <p:extLst>
      <p:ext uri="{BB962C8B-B14F-4D97-AF65-F5344CB8AC3E}">
        <p14:creationId xmlns:p14="http://schemas.microsoft.com/office/powerpoint/2010/main" val="79985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57B30E7-11C6-440C-BDEA-940737968968}" type="slidenum">
              <a:rPr lang="fr-FR" altLang="fr-FR" smtClean="0"/>
              <a:pPr>
                <a:defRPr/>
              </a:pPr>
              <a:t>153</a:t>
            </a:fld>
            <a:endParaRPr lang="fr-FR" altLang="fr-FR"/>
          </a:p>
        </p:txBody>
      </p:sp>
    </p:spTree>
    <p:extLst>
      <p:ext uri="{BB962C8B-B14F-4D97-AF65-F5344CB8AC3E}">
        <p14:creationId xmlns:p14="http://schemas.microsoft.com/office/powerpoint/2010/main" val="386352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a:extLst>
              <a:ext uri="{FF2B5EF4-FFF2-40B4-BE49-F238E27FC236}">
                <a16:creationId xmlns:a16="http://schemas.microsoft.com/office/drawing/2014/main" id="{0FDAFF3A-31A7-4044-9013-87C4D6715873}"/>
              </a:ext>
            </a:extLst>
          </p:cNvPr>
          <p:cNvSpPr>
            <a:spLocks noGrp="1" noRot="1" noChangeAspect="1" noChangeArrowheads="1" noTextEdit="1"/>
          </p:cNvSpPr>
          <p:nvPr>
            <p:ph type="sldImg"/>
          </p:nvPr>
        </p:nvSpPr>
        <p:spPr>
          <a:ln/>
        </p:spPr>
      </p:sp>
      <p:sp>
        <p:nvSpPr>
          <p:cNvPr id="12291" name="Espace réservé des notes 2">
            <a:extLst>
              <a:ext uri="{FF2B5EF4-FFF2-40B4-BE49-F238E27FC236}">
                <a16:creationId xmlns:a16="http://schemas.microsoft.com/office/drawing/2014/main" id="{42D80BA3-F6ED-4B56-89F5-817CB5E9CE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2292" name="Espace réservé du numéro de diapositive 3">
            <a:extLst>
              <a:ext uri="{FF2B5EF4-FFF2-40B4-BE49-F238E27FC236}">
                <a16:creationId xmlns:a16="http://schemas.microsoft.com/office/drawing/2014/main" id="{C9B7E0E0-1C37-46BB-8B7D-6B6B09B417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6107CD-A890-44D5-B1DC-9FD9C37EED2E}" type="slidenum">
              <a:rPr lang="fr-FR" altLang="fr-FR" smtClean="0"/>
              <a:pPr fontAlgn="base">
                <a:spcBef>
                  <a:spcPct val="0"/>
                </a:spcBef>
                <a:spcAft>
                  <a:spcPct val="0"/>
                </a:spcAft>
              </a:pPr>
              <a:t>8</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a:extLst>
              <a:ext uri="{FF2B5EF4-FFF2-40B4-BE49-F238E27FC236}">
                <a16:creationId xmlns:a16="http://schemas.microsoft.com/office/drawing/2014/main" id="{E3C93BDB-4B62-4D06-ADE6-738948599D91}"/>
              </a:ext>
            </a:extLst>
          </p:cNvPr>
          <p:cNvSpPr>
            <a:spLocks noGrp="1" noRot="1" noChangeAspect="1" noChangeArrowheads="1" noTextEdit="1"/>
          </p:cNvSpPr>
          <p:nvPr>
            <p:ph type="sldImg"/>
          </p:nvPr>
        </p:nvSpPr>
        <p:spPr>
          <a:ln/>
        </p:spPr>
      </p:sp>
      <p:sp>
        <p:nvSpPr>
          <p:cNvPr id="18435" name="Espace réservé des notes 2">
            <a:extLst>
              <a:ext uri="{FF2B5EF4-FFF2-40B4-BE49-F238E27FC236}">
                <a16:creationId xmlns:a16="http://schemas.microsoft.com/office/drawing/2014/main" id="{C40F7843-0EC7-448C-9129-00907ED59C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8436" name="Espace réservé du numéro de diapositive 3">
            <a:extLst>
              <a:ext uri="{FF2B5EF4-FFF2-40B4-BE49-F238E27FC236}">
                <a16:creationId xmlns:a16="http://schemas.microsoft.com/office/drawing/2014/main" id="{D777D89E-96A5-46A4-9A92-943D028DBA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46AB74-FF63-47B2-9D6A-BB7D08CBA0A2}" type="slidenum">
              <a:rPr lang="fr-FR" altLang="fr-FR" smtClean="0"/>
              <a:pPr fontAlgn="base">
                <a:spcBef>
                  <a:spcPct val="0"/>
                </a:spcBef>
                <a:spcAft>
                  <a:spcPct val="0"/>
                </a:spcAft>
              </a:pPr>
              <a:t>9</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a:extLst>
              <a:ext uri="{FF2B5EF4-FFF2-40B4-BE49-F238E27FC236}">
                <a16:creationId xmlns:a16="http://schemas.microsoft.com/office/drawing/2014/main" id="{4924AF33-C846-4EB8-A007-976E6E6FCA87}"/>
              </a:ext>
            </a:extLst>
          </p:cNvPr>
          <p:cNvSpPr>
            <a:spLocks noGrp="1" noRot="1" noChangeAspect="1" noChangeArrowheads="1" noTextEdit="1"/>
          </p:cNvSpPr>
          <p:nvPr>
            <p:ph type="sldImg"/>
          </p:nvPr>
        </p:nvSpPr>
        <p:spPr>
          <a:ln/>
        </p:spPr>
      </p:sp>
      <p:sp>
        <p:nvSpPr>
          <p:cNvPr id="22531" name="Espace réservé des notes 2">
            <a:extLst>
              <a:ext uri="{FF2B5EF4-FFF2-40B4-BE49-F238E27FC236}">
                <a16:creationId xmlns:a16="http://schemas.microsoft.com/office/drawing/2014/main" id="{1F545DC2-228D-4036-8ECA-B1959EC2FC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2532" name="Espace réservé du numéro de diapositive 3">
            <a:extLst>
              <a:ext uri="{FF2B5EF4-FFF2-40B4-BE49-F238E27FC236}">
                <a16:creationId xmlns:a16="http://schemas.microsoft.com/office/drawing/2014/main" id="{E61B24BE-25D9-4879-9DC4-D2C8032158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D5285A-BDFD-4A43-8506-27CECE8896C9}" type="slidenum">
              <a:rPr lang="fr-FR" altLang="fr-FR" smtClean="0"/>
              <a:pPr fontAlgn="base">
                <a:spcBef>
                  <a:spcPct val="0"/>
                </a:spcBef>
                <a:spcAft>
                  <a:spcPct val="0"/>
                </a:spcAft>
              </a:pPr>
              <a:t>14</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8E76CA21-8D6E-4220-90F0-9A0ED9A68F7C}"/>
              </a:ext>
            </a:extLst>
          </p:cNvPr>
          <p:cNvSpPr>
            <a:spLocks noGrp="1" noRot="1" noChangeAspect="1" noChangeArrowheads="1" noTextEdit="1"/>
          </p:cNvSpPr>
          <p:nvPr>
            <p:ph type="sldImg"/>
          </p:nvPr>
        </p:nvSpPr>
        <p:spPr>
          <a:ln/>
        </p:spPr>
      </p:sp>
      <p:sp>
        <p:nvSpPr>
          <p:cNvPr id="25603" name="Espace réservé des notes 2">
            <a:extLst>
              <a:ext uri="{FF2B5EF4-FFF2-40B4-BE49-F238E27FC236}">
                <a16:creationId xmlns:a16="http://schemas.microsoft.com/office/drawing/2014/main" id="{0E78713A-1DA3-4DC0-B808-483FCC549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5604" name="Espace réservé du numéro de diapositive 3">
            <a:extLst>
              <a:ext uri="{FF2B5EF4-FFF2-40B4-BE49-F238E27FC236}">
                <a16:creationId xmlns:a16="http://schemas.microsoft.com/office/drawing/2014/main" id="{8C12F0DB-1A11-479D-B622-30B02A57FB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D924CF-9C14-461E-9220-9F7F3443191E}" type="slidenum">
              <a:rPr lang="fr-FR" altLang="fr-FR" smtClean="0"/>
              <a:pPr fontAlgn="base">
                <a:spcBef>
                  <a:spcPct val="0"/>
                </a:spcBef>
                <a:spcAft>
                  <a:spcPct val="0"/>
                </a:spcAft>
              </a:pPr>
              <a:t>16</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A3E5A528-35E8-40AE-A40D-F1D5AE6BB995}"/>
              </a:ext>
            </a:extLst>
          </p:cNvPr>
          <p:cNvSpPr>
            <a:spLocks noGrp="1" noRot="1" noChangeAspect="1" noChangeArrowheads="1" noTextEdit="1"/>
          </p:cNvSpPr>
          <p:nvPr>
            <p:ph type="sldImg"/>
          </p:nvPr>
        </p:nvSpPr>
        <p:spPr>
          <a:ln/>
        </p:spPr>
      </p:sp>
      <p:sp>
        <p:nvSpPr>
          <p:cNvPr id="27651" name="Espace réservé des notes 2">
            <a:extLst>
              <a:ext uri="{FF2B5EF4-FFF2-40B4-BE49-F238E27FC236}">
                <a16:creationId xmlns:a16="http://schemas.microsoft.com/office/drawing/2014/main" id="{494B7669-D5C8-4391-99ED-67A4C9D123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7652" name="Espace réservé du numéro de diapositive 3">
            <a:extLst>
              <a:ext uri="{FF2B5EF4-FFF2-40B4-BE49-F238E27FC236}">
                <a16:creationId xmlns:a16="http://schemas.microsoft.com/office/drawing/2014/main" id="{F0BD6C09-C56F-4F0D-A4AF-DAB2569321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C58E02-1B3D-4733-8F2E-627864FD25A0}" type="slidenum">
              <a:rPr lang="fr-FR" altLang="fr-FR" smtClean="0"/>
              <a:pPr fontAlgn="base">
                <a:spcBef>
                  <a:spcPct val="0"/>
                </a:spcBef>
                <a:spcAft>
                  <a:spcPct val="0"/>
                </a:spcAft>
              </a:pPr>
              <a:t>17</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7D193893-1DD0-42D2-B8F0-F020758CF0DC}"/>
              </a:ext>
            </a:extLst>
          </p:cNvPr>
          <p:cNvSpPr>
            <a:spLocks noGrp="1" noRot="1" noChangeAspect="1" noChangeArrowheads="1" noTextEdit="1"/>
          </p:cNvSpPr>
          <p:nvPr>
            <p:ph type="sldImg"/>
          </p:nvPr>
        </p:nvSpPr>
        <p:spPr>
          <a:ln/>
        </p:spPr>
      </p:sp>
      <p:sp>
        <p:nvSpPr>
          <p:cNvPr id="45059" name="Espace réservé des commentaires 2">
            <a:extLst>
              <a:ext uri="{FF2B5EF4-FFF2-40B4-BE49-F238E27FC236}">
                <a16:creationId xmlns:a16="http://schemas.microsoft.com/office/drawing/2014/main" id="{A4791C9E-E118-46FE-92AA-612D5CAD71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45060" name="Espace réservé du numéro de diapositive 3">
            <a:extLst>
              <a:ext uri="{FF2B5EF4-FFF2-40B4-BE49-F238E27FC236}">
                <a16:creationId xmlns:a16="http://schemas.microsoft.com/office/drawing/2014/main" id="{5E21F6D7-7145-4CAB-B349-177FBC82388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13BDF9-A747-4E01-BCD9-668E970A9628}" type="slidenum">
              <a:rPr lang="fr-FR" altLang="fr-FR" smtClean="0">
                <a:latin typeface="Arial" panose="020B0604020202020204" pitchFamily="34" charset="0"/>
                <a:cs typeface="Arial" panose="020B0604020202020204" pitchFamily="34" charset="0"/>
              </a:rPr>
              <a:pPr fontAlgn="base">
                <a:spcBef>
                  <a:spcPct val="0"/>
                </a:spcBef>
                <a:spcAft>
                  <a:spcPct val="0"/>
                </a:spcAft>
              </a:pPr>
              <a:t>28</a:t>
            </a:fld>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a:extLst>
              <a:ext uri="{FF2B5EF4-FFF2-40B4-BE49-F238E27FC236}">
                <a16:creationId xmlns:a16="http://schemas.microsoft.com/office/drawing/2014/main" id="{97DBCB50-554A-4D9A-80F1-6254FF24D5CA}"/>
              </a:ext>
            </a:extLst>
          </p:cNvPr>
          <p:cNvSpPr>
            <a:spLocks noGrp="1" noRot="1" noChangeAspect="1" noChangeArrowheads="1" noTextEdit="1"/>
          </p:cNvSpPr>
          <p:nvPr>
            <p:ph type="sldImg"/>
          </p:nvPr>
        </p:nvSpPr>
        <p:spPr>
          <a:ln/>
        </p:spPr>
      </p:sp>
      <p:sp>
        <p:nvSpPr>
          <p:cNvPr id="47107" name="Espace réservé des commentaires 2">
            <a:extLst>
              <a:ext uri="{FF2B5EF4-FFF2-40B4-BE49-F238E27FC236}">
                <a16:creationId xmlns:a16="http://schemas.microsoft.com/office/drawing/2014/main" id="{39CCE5EC-DE54-49F8-8D66-C076CF3614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47108" name="Espace réservé du numéro de diapositive 3">
            <a:extLst>
              <a:ext uri="{FF2B5EF4-FFF2-40B4-BE49-F238E27FC236}">
                <a16:creationId xmlns:a16="http://schemas.microsoft.com/office/drawing/2014/main" id="{631DF931-1A0B-4EBF-A0AD-68A06137532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78F73E-44A0-448A-B58F-CBF216462B44}" type="slidenum">
              <a:rPr lang="fr-FR" altLang="fr-FR" smtClean="0">
                <a:latin typeface="Arial" panose="020B0604020202020204" pitchFamily="34" charset="0"/>
                <a:cs typeface="Arial" panose="020B0604020202020204" pitchFamily="34" charset="0"/>
              </a:rPr>
              <a:pPr fontAlgn="base">
                <a:spcBef>
                  <a:spcPct val="0"/>
                </a:spcBef>
                <a:spcAft>
                  <a:spcPct val="0"/>
                </a:spcAft>
              </a:pPr>
              <a:t>29</a:t>
            </a:fld>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a:extLst>
              <a:ext uri="{FF2B5EF4-FFF2-40B4-BE49-F238E27FC236}">
                <a16:creationId xmlns:a16="http://schemas.microsoft.com/office/drawing/2014/main" id="{E3C93BDB-4B62-4D06-ADE6-738948599D91}"/>
              </a:ext>
            </a:extLst>
          </p:cNvPr>
          <p:cNvSpPr>
            <a:spLocks noGrp="1" noRot="1" noChangeAspect="1" noChangeArrowheads="1" noTextEdit="1"/>
          </p:cNvSpPr>
          <p:nvPr>
            <p:ph type="sldImg"/>
          </p:nvPr>
        </p:nvSpPr>
        <p:spPr>
          <a:ln/>
        </p:spPr>
      </p:sp>
      <p:sp>
        <p:nvSpPr>
          <p:cNvPr id="18435" name="Espace réservé des notes 2">
            <a:extLst>
              <a:ext uri="{FF2B5EF4-FFF2-40B4-BE49-F238E27FC236}">
                <a16:creationId xmlns:a16="http://schemas.microsoft.com/office/drawing/2014/main" id="{C40F7843-0EC7-448C-9129-00907ED59C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8436" name="Espace réservé du numéro de diapositive 3">
            <a:extLst>
              <a:ext uri="{FF2B5EF4-FFF2-40B4-BE49-F238E27FC236}">
                <a16:creationId xmlns:a16="http://schemas.microsoft.com/office/drawing/2014/main" id="{D777D89E-96A5-46A4-9A92-943D028DBA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28612" indent="-318697">
              <a:defRPr>
                <a:solidFill>
                  <a:schemeClr val="tx1"/>
                </a:solidFill>
                <a:latin typeface="Calibri" panose="020F0502020204030204" pitchFamily="34" charset="0"/>
              </a:defRPr>
            </a:lvl2pPr>
            <a:lvl3pPr marL="1274788" indent="-254958">
              <a:defRPr>
                <a:solidFill>
                  <a:schemeClr val="tx1"/>
                </a:solidFill>
                <a:latin typeface="Calibri" panose="020F0502020204030204" pitchFamily="34" charset="0"/>
              </a:defRPr>
            </a:lvl3pPr>
            <a:lvl4pPr marL="1786381" indent="-254958">
              <a:defRPr>
                <a:solidFill>
                  <a:schemeClr val="tx1"/>
                </a:solidFill>
                <a:latin typeface="Calibri" panose="020F0502020204030204" pitchFamily="34" charset="0"/>
              </a:defRPr>
            </a:lvl4pPr>
            <a:lvl5pPr marL="2296296" indent="-254958">
              <a:defRPr>
                <a:solidFill>
                  <a:schemeClr val="tx1"/>
                </a:solidFill>
                <a:latin typeface="Calibri" panose="020F0502020204030204" pitchFamily="34" charset="0"/>
              </a:defRPr>
            </a:lvl5pPr>
            <a:lvl6pPr marL="2779374" indent="-254958" eaLnBrk="0" fontAlgn="base" hangingPunct="0">
              <a:spcBef>
                <a:spcPct val="0"/>
              </a:spcBef>
              <a:spcAft>
                <a:spcPct val="0"/>
              </a:spcAft>
              <a:defRPr>
                <a:solidFill>
                  <a:schemeClr val="tx1"/>
                </a:solidFill>
                <a:latin typeface="Calibri" panose="020F0502020204030204" pitchFamily="34" charset="0"/>
              </a:defRPr>
            </a:lvl6pPr>
            <a:lvl7pPr marL="3262451" indent="-254958" eaLnBrk="0" fontAlgn="base" hangingPunct="0">
              <a:spcBef>
                <a:spcPct val="0"/>
              </a:spcBef>
              <a:spcAft>
                <a:spcPct val="0"/>
              </a:spcAft>
              <a:defRPr>
                <a:solidFill>
                  <a:schemeClr val="tx1"/>
                </a:solidFill>
                <a:latin typeface="Calibri" panose="020F0502020204030204" pitchFamily="34" charset="0"/>
              </a:defRPr>
            </a:lvl7pPr>
            <a:lvl8pPr marL="3745529" indent="-254958" eaLnBrk="0" fontAlgn="base" hangingPunct="0">
              <a:spcBef>
                <a:spcPct val="0"/>
              </a:spcBef>
              <a:spcAft>
                <a:spcPct val="0"/>
              </a:spcAft>
              <a:defRPr>
                <a:solidFill>
                  <a:schemeClr val="tx1"/>
                </a:solidFill>
                <a:latin typeface="Calibri" panose="020F0502020204030204" pitchFamily="34" charset="0"/>
              </a:defRPr>
            </a:lvl8pPr>
            <a:lvl9pPr marL="4228606" indent="-25495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46AB74-FF63-47B2-9D6A-BB7D08CBA0A2}" type="slidenum">
              <a:rPr lang="fr-FR" altLang="fr-FR" smtClean="0"/>
              <a:pPr fontAlgn="base">
                <a:spcBef>
                  <a:spcPct val="0"/>
                </a:spcBef>
                <a:spcAft>
                  <a:spcPct val="0"/>
                </a:spcAft>
              </a:pPr>
              <a:t>52</a:t>
            </a:fld>
            <a:endParaRPr lang="fr-FR" altLang="fr-FR"/>
          </a:p>
        </p:txBody>
      </p:sp>
    </p:spTree>
    <p:extLst>
      <p:ext uri="{BB962C8B-B14F-4D97-AF65-F5344CB8AC3E}">
        <p14:creationId xmlns:p14="http://schemas.microsoft.com/office/powerpoint/2010/main" val="380352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D0A5338-0387-4C81-A0DC-3D78CEAC78BA}" type="datetime1">
              <a:rPr lang="fr-FR" smtClean="0"/>
              <a:t>02/06/2021</a:t>
            </a:fld>
            <a:endParaRPr lang="fr-FR"/>
          </a:p>
        </p:txBody>
      </p:sp>
      <p:sp>
        <p:nvSpPr>
          <p:cNvPr id="5" name="Footer Placeholder 4"/>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2152060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043A31-B23B-4373-AAF6-55409B412B5F}" type="datetime1">
              <a:rPr lang="fr-FR" smtClean="0"/>
              <a:t>02/06/2021</a:t>
            </a:fld>
            <a:endParaRPr lang="fr-FR"/>
          </a:p>
        </p:txBody>
      </p:sp>
      <p:sp>
        <p:nvSpPr>
          <p:cNvPr id="5" name="Footer Placeholder 4"/>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266655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5CFACBD-DB6B-471B-AD39-A52D17269181}" type="datetime1">
              <a:rPr lang="fr-FR" smtClean="0"/>
              <a:t>02/06/2021</a:t>
            </a:fld>
            <a:endParaRPr lang="fr-FR"/>
          </a:p>
        </p:txBody>
      </p:sp>
      <p:sp>
        <p:nvSpPr>
          <p:cNvPr id="5" name="Footer Placeholder 4"/>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131819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457200"/>
            <a:ext cx="10972800" cy="5410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3">
            <a:extLst>
              <a:ext uri="{FF2B5EF4-FFF2-40B4-BE49-F238E27FC236}">
                <a16:creationId xmlns:a16="http://schemas.microsoft.com/office/drawing/2014/main" id="{EB7FCFFB-51CD-45F0-9599-C9234D785080}"/>
              </a:ext>
            </a:extLst>
          </p:cNvPr>
          <p:cNvSpPr>
            <a:spLocks noGrp="1"/>
          </p:cNvSpPr>
          <p:nvPr>
            <p:ph type="dt" sz="half" idx="10"/>
          </p:nvPr>
        </p:nvSpPr>
        <p:spPr/>
        <p:txBody>
          <a:bodyPr/>
          <a:lstStyle>
            <a:lvl1pPr>
              <a:defRPr/>
            </a:lvl1pPr>
          </a:lstStyle>
          <a:p>
            <a:pPr>
              <a:defRPr/>
            </a:pPr>
            <a:fld id="{40B0B2AC-BF15-4FD0-8328-19420159B560}" type="datetime1">
              <a:rPr lang="fr-FR" altLang="fr-FR" smtClean="0"/>
              <a:t>02/06/2021</a:t>
            </a:fld>
            <a:endParaRPr lang="fr-FR" altLang="fr-FR"/>
          </a:p>
        </p:txBody>
      </p:sp>
      <p:sp>
        <p:nvSpPr>
          <p:cNvPr id="4" name="Espace réservé du pied de page 4">
            <a:extLst>
              <a:ext uri="{FF2B5EF4-FFF2-40B4-BE49-F238E27FC236}">
                <a16:creationId xmlns:a16="http://schemas.microsoft.com/office/drawing/2014/main" id="{14BEB3E6-719D-4FEC-935A-18CFE385949C}"/>
              </a:ext>
            </a:extLst>
          </p:cNvPr>
          <p:cNvSpPr>
            <a:spLocks noGrp="1"/>
          </p:cNvSpPr>
          <p:nvPr>
            <p:ph type="ftr" sz="quarter" idx="11"/>
          </p:nvPr>
        </p:nvSpPr>
        <p:spPr/>
        <p:txBody>
          <a:bodyPr/>
          <a:lstStyle>
            <a:lvl1pPr>
              <a:defRPr/>
            </a:lvl1pPr>
          </a:lstStyle>
          <a:p>
            <a:pPr>
              <a:defRPr/>
            </a:pPr>
            <a:r>
              <a:rPr lang="en-US" altLang="fr-FR"/>
              <a:t>B. Julienne - A. Mallard (in memoriam) - P. Becu - M. LeBel   Symposium Lyon - 5&amp;6 juin 2021</a:t>
            </a:r>
            <a:endParaRPr lang="fr-FR" altLang="fr-FR"/>
          </a:p>
        </p:txBody>
      </p:sp>
      <p:sp>
        <p:nvSpPr>
          <p:cNvPr id="5" name="Espace réservé du numéro de diapositive 5">
            <a:extLst>
              <a:ext uri="{FF2B5EF4-FFF2-40B4-BE49-F238E27FC236}">
                <a16:creationId xmlns:a16="http://schemas.microsoft.com/office/drawing/2014/main" id="{D776363C-A700-4506-83FA-4FB9B3AAE6D6}"/>
              </a:ext>
            </a:extLst>
          </p:cNvPr>
          <p:cNvSpPr>
            <a:spLocks noGrp="1"/>
          </p:cNvSpPr>
          <p:nvPr>
            <p:ph type="sldNum" sz="quarter" idx="12"/>
          </p:nvPr>
        </p:nvSpPr>
        <p:spPr/>
        <p:txBody>
          <a:bodyPr/>
          <a:lstStyle>
            <a:lvl1pPr>
              <a:defRPr/>
            </a:lvl1pPr>
          </a:lstStyle>
          <a:p>
            <a:pPr>
              <a:defRPr/>
            </a:pPr>
            <a:fld id="{2D2A8656-E587-4DFF-AD7A-CB72D2FE17E7}" type="slidenum">
              <a:rPr lang="fr-FR" altLang="fr-FR"/>
              <a:pPr>
                <a:defRPr/>
              </a:pPr>
              <a:t>‹N°›</a:t>
            </a:fld>
            <a:endParaRPr lang="fr-FR" altLang="fr-FR"/>
          </a:p>
        </p:txBody>
      </p:sp>
    </p:spTree>
    <p:extLst>
      <p:ext uri="{BB962C8B-B14F-4D97-AF65-F5344CB8AC3E}">
        <p14:creationId xmlns:p14="http://schemas.microsoft.com/office/powerpoint/2010/main" val="352793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AB850CB-A92B-4741-B3A3-CDC2C1CF7804}" type="datetime1">
              <a:rPr lang="fr-FR" smtClean="0"/>
              <a:t>02/06/2021</a:t>
            </a:fld>
            <a:endParaRPr lang="fr-FR"/>
          </a:p>
        </p:txBody>
      </p:sp>
      <p:sp>
        <p:nvSpPr>
          <p:cNvPr id="5" name="Footer Placeholder 4"/>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352800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1F51368-95C8-4897-8E56-C7E35DA5AE07}" type="datetime1">
              <a:rPr lang="fr-FR" smtClean="0"/>
              <a:t>02/06/2021</a:t>
            </a:fld>
            <a:endParaRPr lang="fr-FR"/>
          </a:p>
        </p:txBody>
      </p:sp>
      <p:sp>
        <p:nvSpPr>
          <p:cNvPr id="5" name="Footer Placeholder 4"/>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308699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54FFF21-2CEC-4B89-85D0-F99725CC7041}" type="datetime1">
              <a:rPr lang="fr-FR" smtClean="0"/>
              <a:t>02/06/2021</a:t>
            </a:fld>
            <a:endParaRPr lang="fr-FR"/>
          </a:p>
        </p:txBody>
      </p:sp>
      <p:sp>
        <p:nvSpPr>
          <p:cNvPr id="6" name="Footer Placeholder 5"/>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7" name="Slide Number Placeholder 6"/>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59629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94EB914-4535-47C7-988D-5759A4ED5B22}" type="datetime1">
              <a:rPr lang="fr-FR" smtClean="0"/>
              <a:t>02/06/2021</a:t>
            </a:fld>
            <a:endParaRPr lang="fr-FR"/>
          </a:p>
        </p:txBody>
      </p:sp>
      <p:sp>
        <p:nvSpPr>
          <p:cNvPr id="8" name="Footer Placeholder 7"/>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9" name="Slide Number Placeholder 8"/>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381594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93429F1-F19C-4DC3-B7DA-910BE247AEBC}" type="datetime1">
              <a:rPr lang="fr-FR" smtClean="0"/>
              <a:t>02/06/2021</a:t>
            </a:fld>
            <a:endParaRPr lang="fr-FR"/>
          </a:p>
        </p:txBody>
      </p:sp>
      <p:sp>
        <p:nvSpPr>
          <p:cNvPr id="4" name="Footer Placeholder 3"/>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5" name="Slide Number Placeholder 4"/>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287766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E7DE8-167B-40B2-A6FE-83624082A0F3}" type="datetime1">
              <a:rPr lang="fr-FR" smtClean="0"/>
              <a:t>02/06/2021</a:t>
            </a:fld>
            <a:endParaRPr lang="fr-FR"/>
          </a:p>
        </p:txBody>
      </p:sp>
      <p:sp>
        <p:nvSpPr>
          <p:cNvPr id="3" name="Footer Placeholder 2"/>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4" name="Slide Number Placeholder 3"/>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74811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66EA7-E682-4779-8BBD-F4BB034B330E}" type="datetime1">
              <a:rPr lang="fr-FR" smtClean="0"/>
              <a:t>02/06/2021</a:t>
            </a:fld>
            <a:endParaRPr lang="fr-FR"/>
          </a:p>
        </p:txBody>
      </p:sp>
      <p:sp>
        <p:nvSpPr>
          <p:cNvPr id="6" name="Footer Placeholder 5"/>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7" name="Slide Number Placeholder 6"/>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421170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35DE279-7BD5-4444-A21F-9F817C26218B}" type="datetime1">
              <a:rPr lang="fr-FR" smtClean="0"/>
              <a:t>02/06/2021</a:t>
            </a:fld>
            <a:endParaRPr lang="fr-FR"/>
          </a:p>
        </p:txBody>
      </p:sp>
      <p:sp>
        <p:nvSpPr>
          <p:cNvPr id="6" name="Footer Placeholder 5"/>
          <p:cNvSpPr>
            <a:spLocks noGrp="1"/>
          </p:cNvSpPr>
          <p:nvPr>
            <p:ph type="ftr" sz="quarter" idx="11"/>
          </p:nvPr>
        </p:nvSpPr>
        <p:spPr/>
        <p:txBody>
          <a:bodyPr/>
          <a:lstStyle/>
          <a:p>
            <a:r>
              <a:rPr lang="en-US"/>
              <a:t>B. Julienne - A. Mallard (in memoriam) - P. Becu - M. LeBel   Symposium Lyon - 5&amp;6 juin 2021</a:t>
            </a:r>
            <a:endParaRPr lang="fr-FR"/>
          </a:p>
        </p:txBody>
      </p:sp>
      <p:sp>
        <p:nvSpPr>
          <p:cNvPr id="7" name="Slide Number Placeholder 6"/>
          <p:cNvSpPr>
            <a:spLocks noGrp="1"/>
          </p:cNvSpPr>
          <p:nvPr>
            <p:ph type="sldNum" sz="quarter" idx="12"/>
          </p:nvPr>
        </p:nvSpPr>
        <p:spPr/>
        <p:txBody>
          <a:bodyPr/>
          <a:lstStyle/>
          <a:p>
            <a:fld id="{FCAFA852-938C-46B4-B6C5-6D5D73FA7239}" type="slidenum">
              <a:rPr lang="fr-FR" smtClean="0"/>
              <a:t>‹N°›</a:t>
            </a:fld>
            <a:endParaRPr lang="fr-FR"/>
          </a:p>
        </p:txBody>
      </p:sp>
    </p:spTree>
    <p:extLst>
      <p:ext uri="{BB962C8B-B14F-4D97-AF65-F5344CB8AC3E}">
        <p14:creationId xmlns:p14="http://schemas.microsoft.com/office/powerpoint/2010/main" val="253970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EB95E-4B74-4042-ADB6-3A6F11413EEA}" type="datetime1">
              <a:rPr lang="fr-FR" smtClean="0"/>
              <a:t>02/06/2021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Julienne - A. Mallard (in memoriam) - P. Becu - M. LeBel   Symposium Lyon - 5&amp;6 juin 2021</a:t>
            </a:r>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FA852-938C-46B4-B6C5-6D5D73FA7239}" type="slidenum">
              <a:rPr lang="fr-FR" smtClean="0"/>
              <a:t>‹N°›</a:t>
            </a:fld>
            <a:endParaRPr lang="fr-FR"/>
          </a:p>
        </p:txBody>
      </p:sp>
    </p:spTree>
    <p:extLst>
      <p:ext uri="{BB962C8B-B14F-4D97-AF65-F5344CB8AC3E}">
        <p14:creationId xmlns:p14="http://schemas.microsoft.com/office/powerpoint/2010/main" val="12158156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10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3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7.png"/><Relationship Id="rId4" Type="http://schemas.openxmlformats.org/officeDocument/2006/relationships/image" Target="../media/image176.png"/></Relationships>
</file>

<file path=ppt/slides/_rels/slide14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79.emf"/></Relationships>
</file>

<file path=ppt/slides/_rels/slide14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81.png"/><Relationship Id="rId1" Type="http://schemas.openxmlformats.org/officeDocument/2006/relationships/slideLayout" Target="../slideLayouts/slideLayout2.xml"/><Relationship Id="rId5" Type="http://schemas.microsoft.com/office/2007/relationships/hdphoto" Target="../media/hdphoto42.wdp"/><Relationship Id="rId4" Type="http://schemas.openxmlformats.org/officeDocument/2006/relationships/image" Target="../media/image182.png"/></Relationships>
</file>

<file path=ppt/slides/_rels/slide14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image" Target="../media/image184.png"/><Relationship Id="rId7" Type="http://schemas.openxmlformats.org/officeDocument/2006/relationships/image" Target="../media/image18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microsoft.com/office/2007/relationships/hdphoto" Target="../media/hdphoto43.wdp"/></Relationships>
</file>

<file path=ppt/slides/_rels/slide1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194.png"/><Relationship Id="rId7" Type="http://schemas.microsoft.com/office/2007/relationships/hdphoto" Target="../media/hdphoto45.wdp"/><Relationship Id="rId2" Type="http://schemas.openxmlformats.org/officeDocument/2006/relationships/image" Target="../media/image193.png"/><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6.jpeg"/><Relationship Id="rId4" Type="http://schemas.openxmlformats.org/officeDocument/2006/relationships/image" Target="../media/image195.png"/></Relationships>
</file>

<file path=ppt/slides/_rels/slide15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7.xml"/><Relationship Id="rId4" Type="http://schemas.microsoft.com/office/2007/relationships/hdphoto" Target="../media/hdphoto47.wdp"/></Relationships>
</file>

<file path=ppt/slides/_rels/slide165.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3.jpeg"/><Relationship Id="rId5" Type="http://schemas.microsoft.com/office/2007/relationships/hdphoto" Target="../media/hdphoto5.wdp"/><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5" Type="http://schemas.microsoft.com/office/2007/relationships/hdphoto" Target="../media/hdphoto29.wdp"/><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C26A66-4A27-4658-9ABC-4261703E3F45}"/>
              </a:ext>
            </a:extLst>
          </p:cNvPr>
          <p:cNvSpPr>
            <a:spLocks noGrp="1"/>
          </p:cNvSpPr>
          <p:nvPr>
            <p:ph type="title"/>
          </p:nvPr>
        </p:nvSpPr>
        <p:spPr>
          <a:xfrm>
            <a:off x="404192" y="866886"/>
            <a:ext cx="11383616" cy="4748845"/>
          </a:xfrm>
        </p:spPr>
        <p:txBody>
          <a:bodyPr>
            <a:noAutofit/>
          </a:bodyPr>
          <a:lstStyle/>
          <a:p>
            <a:pPr algn="ctr"/>
            <a:r>
              <a:rPr lang="fr-FR" b="1" dirty="0">
                <a:effectLst>
                  <a:outerShdw blurRad="38100" dist="38100" dir="2700000" algn="tl">
                    <a:srgbClr val="000000">
                      <a:alpha val="43137"/>
                    </a:srgbClr>
                  </a:outerShdw>
                </a:effectLst>
              </a:rPr>
              <a:t>Doit-on oublier les travaux du Dr Paul Nogier qui, dès 1979 et avec conviction, précise que les différentes représentations réflexes auriculaires ne se limitent pas à la forme schématique du fœtus tête en bas ?</a:t>
            </a:r>
            <a:br>
              <a:rPr lang="fr-FR" b="1" dirty="0">
                <a:effectLst>
                  <a:outerShdw blurRad="38100" dist="38100" dir="2700000" algn="tl">
                    <a:srgbClr val="000000">
                      <a:alpha val="43137"/>
                    </a:srgbClr>
                  </a:outerShdw>
                </a:effectLst>
              </a:rPr>
            </a:br>
            <a:br>
              <a:rPr lang="fr-FR" sz="4000" b="1" dirty="0"/>
            </a:br>
            <a:br>
              <a:rPr lang="fr-FR" sz="4000" b="1" dirty="0"/>
            </a:br>
            <a:r>
              <a:rPr lang="fr-FR" sz="3200" b="1" dirty="0"/>
              <a:t>Un exemple à partir de la représentation réflexe du Foie</a:t>
            </a:r>
          </a:p>
        </p:txBody>
      </p:sp>
      <p:sp>
        <p:nvSpPr>
          <p:cNvPr id="4" name="Espace réservé du pied de page 3">
            <a:extLst>
              <a:ext uri="{FF2B5EF4-FFF2-40B4-BE49-F238E27FC236}">
                <a16:creationId xmlns:a16="http://schemas.microsoft.com/office/drawing/2014/main" id="{49A79102-C337-4842-A81F-1539F50BD4CF}"/>
              </a:ext>
            </a:extLst>
          </p:cNvPr>
          <p:cNvSpPr>
            <a:spLocks noGrp="1"/>
          </p:cNvSpPr>
          <p:nvPr>
            <p:ph type="ftr" sz="quarter" idx="11"/>
          </p:nvPr>
        </p:nvSpPr>
        <p:spPr>
          <a:xfrm>
            <a:off x="8077200" y="6176962"/>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223122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952B398-B76C-4409-A29B-6E36B8CFCC95}"/>
              </a:ext>
            </a:extLst>
          </p:cNvPr>
          <p:cNvSpPr>
            <a:spLocks noGrp="1"/>
          </p:cNvSpPr>
          <p:nvPr>
            <p:ph type="ftr" sz="quarter" idx="11"/>
          </p:nvPr>
        </p:nvSpPr>
        <p:spPr>
          <a:xfrm>
            <a:off x="7912100" y="635793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16388" name="Image 3" descr="LE FOETUS INVERSE page 90001">
            <a:extLst>
              <a:ext uri="{FF2B5EF4-FFF2-40B4-BE49-F238E27FC236}">
                <a16:creationId xmlns:a16="http://schemas.microsoft.com/office/drawing/2014/main" id="{72BE2011-3EA1-4722-B998-05711DC4E0F5}"/>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57670" y="134937"/>
            <a:ext cx="5481430" cy="66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E2D6F5-D200-4E3A-8C8F-7A4764887755}"/>
              </a:ext>
            </a:extLst>
          </p:cNvPr>
          <p:cNvSpPr>
            <a:spLocks noGrp="1"/>
          </p:cNvSpPr>
          <p:nvPr>
            <p:ph type="ftr" sz="quarter" idx="11"/>
          </p:nvPr>
        </p:nvSpPr>
        <p:spPr>
          <a:xfrm>
            <a:off x="8077200" y="6173787"/>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5" name="Image 4">
            <a:extLst>
              <a:ext uri="{FF2B5EF4-FFF2-40B4-BE49-F238E27FC236}">
                <a16:creationId xmlns:a16="http://schemas.microsoft.com/office/drawing/2014/main" id="{1A744ECD-276F-4569-9227-688EE5EFA8B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23" r="4318"/>
          <a:stretch/>
        </p:blipFill>
        <p:spPr>
          <a:xfrm>
            <a:off x="3616569" y="756138"/>
            <a:ext cx="4519246" cy="5600212"/>
          </a:xfrm>
          <a:prstGeom prst="rect">
            <a:avLst/>
          </a:prstGeom>
        </p:spPr>
      </p:pic>
    </p:spTree>
    <p:extLst>
      <p:ext uri="{BB962C8B-B14F-4D97-AF65-F5344CB8AC3E}">
        <p14:creationId xmlns:p14="http://schemas.microsoft.com/office/powerpoint/2010/main" val="33729624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69F7EA-0BC1-439D-AC8D-3EDC613D74D8}"/>
              </a:ext>
            </a:extLst>
          </p:cNvPr>
          <p:cNvSpPr>
            <a:spLocks noGrp="1"/>
          </p:cNvSpPr>
          <p:nvPr>
            <p:ph type="ftr" sz="quarter" idx="11"/>
          </p:nvPr>
        </p:nvSpPr>
        <p:spPr>
          <a:xfrm>
            <a:off x="8077200" y="6210576"/>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5" name="Image 4">
            <a:extLst>
              <a:ext uri="{FF2B5EF4-FFF2-40B4-BE49-F238E27FC236}">
                <a16:creationId xmlns:a16="http://schemas.microsoft.com/office/drawing/2014/main" id="{02DD5FE0-4CA6-4D9C-AF22-A4597315336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5044" y="186329"/>
            <a:ext cx="10137912" cy="6024247"/>
          </a:xfrm>
          <a:prstGeom prst="rect">
            <a:avLst/>
          </a:prstGeom>
        </p:spPr>
      </p:pic>
    </p:spTree>
    <p:extLst>
      <p:ext uri="{BB962C8B-B14F-4D97-AF65-F5344CB8AC3E}">
        <p14:creationId xmlns:p14="http://schemas.microsoft.com/office/powerpoint/2010/main" val="10341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42BB951-3457-47A3-8134-C3A20BDFAD38}"/>
              </a:ext>
            </a:extLst>
          </p:cNvPr>
          <p:cNvSpPr>
            <a:spLocks noGrp="1"/>
          </p:cNvSpPr>
          <p:nvPr>
            <p:ph type="ftr" sz="quarter" idx="11"/>
          </p:nvPr>
        </p:nvSpPr>
        <p:spPr>
          <a:xfrm>
            <a:off x="8077200" y="6492875"/>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B30D7E95-F503-4225-B54E-6D537C28266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33"/>
          <a:stretch/>
        </p:blipFill>
        <p:spPr>
          <a:xfrm>
            <a:off x="310719" y="0"/>
            <a:ext cx="11735508" cy="6356350"/>
          </a:xfrm>
          <a:prstGeom prst="rect">
            <a:avLst/>
          </a:prstGeom>
        </p:spPr>
      </p:pic>
    </p:spTree>
    <p:extLst>
      <p:ext uri="{BB962C8B-B14F-4D97-AF65-F5344CB8AC3E}">
        <p14:creationId xmlns:p14="http://schemas.microsoft.com/office/powerpoint/2010/main" val="24844837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FD7DAA99-C545-463D-8008-630F1ECAB351}"/>
              </a:ext>
            </a:extLst>
          </p:cNvPr>
          <p:cNvSpPr>
            <a:spLocks noGrp="1" noChangeArrowheads="1"/>
          </p:cNvSpPr>
          <p:nvPr>
            <p:ph type="title"/>
          </p:nvPr>
        </p:nvSpPr>
        <p:spPr>
          <a:xfrm>
            <a:off x="2781300" y="136526"/>
            <a:ext cx="7886700" cy="365125"/>
          </a:xfrm>
        </p:spPr>
        <p:txBody>
          <a:bodyPr rtlCol="0">
            <a:normAutofit fontScale="90000"/>
          </a:bodyPr>
          <a:lstStyle/>
          <a:p>
            <a:pPr>
              <a:defRPr/>
            </a:pPr>
            <a:r>
              <a:rPr lang="fr-FR" altLang="fr-FR" sz="2800" dirty="0"/>
              <a:t>       </a:t>
            </a:r>
            <a:r>
              <a:rPr lang="fr-FR" altLang="fr-FR" sz="2800" b="1" dirty="0"/>
              <a:t>Docteur Nogier : autre cartographie</a:t>
            </a:r>
          </a:p>
        </p:txBody>
      </p:sp>
      <p:sp>
        <p:nvSpPr>
          <p:cNvPr id="3" name="Espace réservé du pied de page 2">
            <a:extLst>
              <a:ext uri="{FF2B5EF4-FFF2-40B4-BE49-F238E27FC236}">
                <a16:creationId xmlns:a16="http://schemas.microsoft.com/office/drawing/2014/main" id="{B306E844-BA5E-4686-9E9D-30D604983849}"/>
              </a:ext>
            </a:extLst>
          </p:cNvPr>
          <p:cNvSpPr>
            <a:spLocks noGrp="1"/>
          </p:cNvSpPr>
          <p:nvPr>
            <p:ph type="ftr" sz="quarter" idx="11"/>
          </p:nvPr>
        </p:nvSpPr>
        <p:spPr>
          <a:xfrm>
            <a:off x="8077200" y="6238875"/>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00357" name="Image 4" descr="ScanP">
            <a:extLst>
              <a:ext uri="{FF2B5EF4-FFF2-40B4-BE49-F238E27FC236}">
                <a16:creationId xmlns:a16="http://schemas.microsoft.com/office/drawing/2014/main" id="{1719731C-3795-4F1E-AE87-260227C2EA3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81300" y="619124"/>
            <a:ext cx="5295900" cy="61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1">
            <a:extLst>
              <a:ext uri="{FF2B5EF4-FFF2-40B4-BE49-F238E27FC236}">
                <a16:creationId xmlns:a16="http://schemas.microsoft.com/office/drawing/2014/main" id="{C5ED8ABF-369C-4430-A81F-600A67F8240C}"/>
              </a:ext>
            </a:extLst>
          </p:cNvPr>
          <p:cNvSpPr>
            <a:spLocks noGrp="1" noChangeArrowheads="1"/>
          </p:cNvSpPr>
          <p:nvPr>
            <p:ph type="title"/>
          </p:nvPr>
        </p:nvSpPr>
        <p:spPr>
          <a:xfrm>
            <a:off x="1524000" y="60325"/>
            <a:ext cx="9144000" cy="363539"/>
          </a:xfrm>
        </p:spPr>
        <p:txBody>
          <a:bodyPr rtlCol="0">
            <a:noAutofit/>
          </a:bodyPr>
          <a:lstStyle/>
          <a:p>
            <a:pPr>
              <a:defRPr/>
            </a:pPr>
            <a:r>
              <a:rPr lang="fr-FR" altLang="fr-FR" sz="2400" dirty="0"/>
              <a:t>Frontières B. Julienne A. Mallard</a:t>
            </a:r>
          </a:p>
        </p:txBody>
      </p:sp>
      <p:sp>
        <p:nvSpPr>
          <p:cNvPr id="3" name="Espace réservé du pied de page 2">
            <a:extLst>
              <a:ext uri="{FF2B5EF4-FFF2-40B4-BE49-F238E27FC236}">
                <a16:creationId xmlns:a16="http://schemas.microsoft.com/office/drawing/2014/main" id="{D42FE53C-FCFE-4754-A9B8-0192F2129257}"/>
              </a:ext>
            </a:extLst>
          </p:cNvPr>
          <p:cNvSpPr>
            <a:spLocks noGrp="1"/>
          </p:cNvSpPr>
          <p:nvPr>
            <p:ph type="ftr" sz="quarter" idx="11"/>
          </p:nvPr>
        </p:nvSpPr>
        <p:spPr>
          <a:xfrm>
            <a:off x="8370889" y="6432550"/>
            <a:ext cx="3821111"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01381" name="Image 4" descr="ScanP">
            <a:extLst>
              <a:ext uri="{FF2B5EF4-FFF2-40B4-BE49-F238E27FC236}">
                <a16:creationId xmlns:a16="http://schemas.microsoft.com/office/drawing/2014/main" id="{5B255321-C98E-4834-BE0F-9FB9E62BD90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900739" y="9525"/>
            <a:ext cx="29495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Image 5" descr="ScanP">
            <a:extLst>
              <a:ext uri="{FF2B5EF4-FFF2-40B4-BE49-F238E27FC236}">
                <a16:creationId xmlns:a16="http://schemas.microsoft.com/office/drawing/2014/main" id="{1A18B04A-7FAD-491B-9491-5691E33F21F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24876" y="0"/>
            <a:ext cx="21431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Image 6" descr="ScanP">
            <a:extLst>
              <a:ext uri="{FF2B5EF4-FFF2-40B4-BE49-F238E27FC236}">
                <a16:creationId xmlns:a16="http://schemas.microsoft.com/office/drawing/2014/main" id="{7D84AD7D-3784-473C-8E1B-3606AE0B6AD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70875" y="3182937"/>
            <a:ext cx="26511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Image 7" descr="ScanP">
            <a:extLst>
              <a:ext uri="{FF2B5EF4-FFF2-40B4-BE49-F238E27FC236}">
                <a16:creationId xmlns:a16="http://schemas.microsoft.com/office/drawing/2014/main" id="{C02F39E2-500E-4063-887B-F0DFE97A045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91478" y="619741"/>
            <a:ext cx="4429885" cy="58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Image 8" descr="ScanP">
            <a:extLst>
              <a:ext uri="{FF2B5EF4-FFF2-40B4-BE49-F238E27FC236}">
                <a16:creationId xmlns:a16="http://schemas.microsoft.com/office/drawing/2014/main" id="{E0DE809F-5D1B-490D-AA63-A4A98724C24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21364" y="3706813"/>
            <a:ext cx="2341975"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D903D9D5-C789-42F7-AD95-704EE43A9BB7}"/>
              </a:ext>
            </a:extLst>
          </p:cNvPr>
          <p:cNvSpPr>
            <a:spLocks noGrp="1"/>
          </p:cNvSpPr>
          <p:nvPr>
            <p:ph type="title"/>
          </p:nvPr>
        </p:nvSpPr>
        <p:spPr>
          <a:xfrm>
            <a:off x="3411538" y="92121"/>
            <a:ext cx="5242132" cy="582787"/>
          </a:xfrm>
        </p:spPr>
        <p:txBody>
          <a:bodyPr>
            <a:normAutofit/>
          </a:bodyPr>
          <a:lstStyle/>
          <a:p>
            <a:r>
              <a:rPr lang="fr-FR" sz="2400" dirty="0"/>
              <a:t>Détection GIR 30    CORPS et OREILLES</a:t>
            </a:r>
          </a:p>
        </p:txBody>
      </p:sp>
      <p:sp>
        <p:nvSpPr>
          <p:cNvPr id="4" name="Espace réservé du pied de page 3">
            <a:extLst>
              <a:ext uri="{FF2B5EF4-FFF2-40B4-BE49-F238E27FC236}">
                <a16:creationId xmlns:a16="http://schemas.microsoft.com/office/drawing/2014/main" id="{8B7C315D-14B0-4E0F-88FF-847CFAE386C4}"/>
              </a:ext>
            </a:extLst>
          </p:cNvPr>
          <p:cNvSpPr>
            <a:spLocks noGrp="1"/>
          </p:cNvSpPr>
          <p:nvPr>
            <p:ph type="ftr" sz="quarter" idx="11"/>
          </p:nvPr>
        </p:nvSpPr>
        <p:spPr>
          <a:xfrm>
            <a:off x="8077200" y="636620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 name="Image 6" descr="Pages 32 à 37 présentation0002">
            <a:extLst>
              <a:ext uri="{FF2B5EF4-FFF2-40B4-BE49-F238E27FC236}">
                <a16:creationId xmlns:a16="http://schemas.microsoft.com/office/drawing/2014/main" id="{66F1F8A1-D94B-4F16-8F53-859E52C7419D}"/>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70000" y="582789"/>
            <a:ext cx="4283076" cy="5812189"/>
          </a:xfrm>
          <a:prstGeom prst="rect">
            <a:avLst/>
          </a:prstGeom>
          <a:noFill/>
          <a:ln>
            <a:noFill/>
          </a:ln>
        </p:spPr>
      </p:pic>
      <p:pic>
        <p:nvPicPr>
          <p:cNvPr id="8" name="Image 7" descr="Pages 32 à 37 présentation0003">
            <a:extLst>
              <a:ext uri="{FF2B5EF4-FFF2-40B4-BE49-F238E27FC236}">
                <a16:creationId xmlns:a16="http://schemas.microsoft.com/office/drawing/2014/main" id="{11F529E7-1922-45E7-B07F-CBC29AD0810A}"/>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5435601" y="767027"/>
            <a:ext cx="4546600" cy="5366456"/>
          </a:xfrm>
          <a:prstGeom prst="rect">
            <a:avLst/>
          </a:prstGeom>
          <a:noFill/>
          <a:ln>
            <a:noFill/>
          </a:ln>
        </p:spPr>
      </p:pic>
    </p:spTree>
    <p:extLst>
      <p:ext uri="{BB962C8B-B14F-4D97-AF65-F5344CB8AC3E}">
        <p14:creationId xmlns:p14="http://schemas.microsoft.com/office/powerpoint/2010/main" val="22839148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178ADEC-8606-41F3-9A68-A9B2BC639555}"/>
              </a:ext>
            </a:extLst>
          </p:cNvPr>
          <p:cNvSpPr>
            <a:spLocks noGrp="1"/>
          </p:cNvSpPr>
          <p:nvPr>
            <p:ph type="title"/>
          </p:nvPr>
        </p:nvSpPr>
        <p:spPr>
          <a:xfrm>
            <a:off x="3209878" y="53844"/>
            <a:ext cx="5046227" cy="651844"/>
          </a:xfrm>
        </p:spPr>
        <p:txBody>
          <a:bodyPr>
            <a:normAutofit/>
          </a:bodyPr>
          <a:lstStyle/>
          <a:p>
            <a:r>
              <a:rPr lang="fr-FR" sz="2400" dirty="0"/>
              <a:t>Détection GIR 30 CORPS et OREILLES</a:t>
            </a:r>
          </a:p>
        </p:txBody>
      </p:sp>
      <p:sp>
        <p:nvSpPr>
          <p:cNvPr id="2" name="Espace réservé du pied de page 1">
            <a:extLst>
              <a:ext uri="{FF2B5EF4-FFF2-40B4-BE49-F238E27FC236}">
                <a16:creationId xmlns:a16="http://schemas.microsoft.com/office/drawing/2014/main" id="{AEED4243-43E2-49B6-836F-6CA4D20CE5D7}"/>
              </a:ext>
            </a:extLst>
          </p:cNvPr>
          <p:cNvSpPr>
            <a:spLocks noGrp="1"/>
          </p:cNvSpPr>
          <p:nvPr>
            <p:ph type="ftr" sz="quarter" idx="11"/>
          </p:nvPr>
        </p:nvSpPr>
        <p:spPr>
          <a:xfrm>
            <a:off x="8044040" y="6371854"/>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4" name="Image 3" descr="Pages 32 à 37 présentation0004">
            <a:extLst>
              <a:ext uri="{FF2B5EF4-FFF2-40B4-BE49-F238E27FC236}">
                <a16:creationId xmlns:a16="http://schemas.microsoft.com/office/drawing/2014/main" id="{2F3923EF-DB73-45DB-A482-6370C119EE3B}"/>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1120069" y="641527"/>
            <a:ext cx="3273778" cy="5837061"/>
          </a:xfrm>
          <a:prstGeom prst="rect">
            <a:avLst/>
          </a:prstGeom>
          <a:noFill/>
          <a:ln>
            <a:noFill/>
          </a:ln>
        </p:spPr>
      </p:pic>
      <p:pic>
        <p:nvPicPr>
          <p:cNvPr id="5" name="Image 4" descr="Pages 32 à 37 présentation0005">
            <a:extLst>
              <a:ext uri="{FF2B5EF4-FFF2-40B4-BE49-F238E27FC236}">
                <a16:creationId xmlns:a16="http://schemas.microsoft.com/office/drawing/2014/main" id="{238F789F-35A1-48CC-8FDC-CBF13FCBC9D8}"/>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4352395" y="826043"/>
            <a:ext cx="3330928" cy="5772900"/>
          </a:xfrm>
          <a:prstGeom prst="rect">
            <a:avLst/>
          </a:prstGeom>
          <a:noFill/>
          <a:ln>
            <a:noFill/>
          </a:ln>
        </p:spPr>
      </p:pic>
      <p:pic>
        <p:nvPicPr>
          <p:cNvPr id="6" name="Image 5" descr="Pages 32 à 37 présentation0006">
            <a:extLst>
              <a:ext uri="{FF2B5EF4-FFF2-40B4-BE49-F238E27FC236}">
                <a16:creationId xmlns:a16="http://schemas.microsoft.com/office/drawing/2014/main" id="{E040132D-C110-4D8C-8A7F-6AF1CEF8C240}"/>
              </a:ext>
            </a:extLst>
          </p:cNvPr>
          <p:cNvPicPr/>
          <p:nvPr/>
        </p:nvPicPr>
        <p:blipFill rotWithShape="1">
          <a:blip r:embed="rId4" cstate="screen">
            <a:extLst>
              <a:ext uri="{28A0092B-C50C-407E-A947-70E740481C1C}">
                <a14:useLocalDpi xmlns:a14="http://schemas.microsoft.com/office/drawing/2010/main" val="0"/>
              </a:ext>
            </a:extLst>
          </a:blip>
          <a:srcRect/>
          <a:stretch/>
        </p:blipFill>
        <p:spPr bwMode="auto">
          <a:xfrm>
            <a:off x="7667625" y="783695"/>
            <a:ext cx="3086100" cy="5290609"/>
          </a:xfrm>
          <a:prstGeom prst="rect">
            <a:avLst/>
          </a:prstGeom>
          <a:noFill/>
          <a:ln>
            <a:noFill/>
          </a:ln>
        </p:spPr>
      </p:pic>
    </p:spTree>
    <p:extLst>
      <p:ext uri="{BB962C8B-B14F-4D97-AF65-F5344CB8AC3E}">
        <p14:creationId xmlns:p14="http://schemas.microsoft.com/office/powerpoint/2010/main" val="776956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3">
            <a:extLst>
              <a:ext uri="{FF2B5EF4-FFF2-40B4-BE49-F238E27FC236}">
                <a16:creationId xmlns:a16="http://schemas.microsoft.com/office/drawing/2014/main" id="{5FBEDF5D-DDF7-412B-A2DC-0DD0CFE2D19D}"/>
              </a:ext>
            </a:extLst>
          </p:cNvPr>
          <p:cNvSpPr>
            <a:spLocks noGrp="1" noChangeArrowheads="1"/>
          </p:cNvSpPr>
          <p:nvPr>
            <p:ph type="title"/>
          </p:nvPr>
        </p:nvSpPr>
        <p:spPr>
          <a:xfrm>
            <a:off x="1817688" y="211140"/>
            <a:ext cx="9231312" cy="1653171"/>
          </a:xfrm>
        </p:spPr>
        <p:txBody>
          <a:bodyPr/>
          <a:lstStyle/>
          <a:p>
            <a:r>
              <a:rPr lang="fr-FR" altLang="fr-FR" sz="2400" b="1" dirty="0"/>
              <a:t>Docteur R.J </a:t>
            </a:r>
            <a:r>
              <a:rPr lang="fr-FR" altLang="fr-FR" sz="2400" b="1" dirty="0" err="1"/>
              <a:t>Bourdiol</a:t>
            </a:r>
            <a:r>
              <a:rPr lang="fr-FR" altLang="fr-FR" sz="2400" dirty="0"/>
              <a:t>. </a:t>
            </a:r>
            <a:r>
              <a:rPr lang="fr-FR" altLang="fr-FR" sz="2400" dirty="0" err="1"/>
              <a:t>Podo-réflexo-cinésiologie</a:t>
            </a:r>
            <a:r>
              <a:rPr lang="fr-FR" altLang="fr-FR" sz="2400" dirty="0"/>
              <a:t>. Maisonneuve 1986.</a:t>
            </a:r>
            <a:br>
              <a:rPr lang="fr-FR" altLang="fr-FR" sz="2400" dirty="0"/>
            </a:br>
            <a:br>
              <a:rPr lang="fr-FR" altLang="fr-FR" sz="2400" dirty="0"/>
            </a:br>
            <a:r>
              <a:rPr lang="fr-FR" altLang="fr-FR" sz="2400" dirty="0"/>
              <a:t>          Plages somatiques selon la position debout ou couchée</a:t>
            </a:r>
          </a:p>
        </p:txBody>
      </p:sp>
      <p:sp>
        <p:nvSpPr>
          <p:cNvPr id="2" name="Espace réservé du pied de page 1">
            <a:extLst>
              <a:ext uri="{FF2B5EF4-FFF2-40B4-BE49-F238E27FC236}">
                <a16:creationId xmlns:a16="http://schemas.microsoft.com/office/drawing/2014/main" id="{F862F89E-B0DB-42B6-AABB-C082999B0FF6}"/>
              </a:ext>
            </a:extLst>
          </p:cNvPr>
          <p:cNvSpPr>
            <a:spLocks noGrp="1"/>
          </p:cNvSpPr>
          <p:nvPr>
            <p:ph type="ftr" sz="quarter" idx="11"/>
          </p:nvPr>
        </p:nvSpPr>
        <p:spPr>
          <a:xfrm>
            <a:off x="8077200" y="6310311"/>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91141" name="Image 4">
            <a:extLst>
              <a:ext uri="{FF2B5EF4-FFF2-40B4-BE49-F238E27FC236}">
                <a16:creationId xmlns:a16="http://schemas.microsoft.com/office/drawing/2014/main" id="{F560ADAF-7C3C-44C1-903B-38B530CE8C35}"/>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524000" y="1509715"/>
            <a:ext cx="8733183" cy="47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6E4AF0FA-BE25-4E7C-B6E2-AFDD14429773}"/>
              </a:ext>
            </a:extLst>
          </p:cNvPr>
          <p:cNvSpPr txBox="1"/>
          <p:nvPr/>
        </p:nvSpPr>
        <p:spPr>
          <a:xfrm>
            <a:off x="319598" y="306430"/>
            <a:ext cx="6113746" cy="369332"/>
          </a:xfrm>
          <a:prstGeom prst="rect">
            <a:avLst/>
          </a:prstGeom>
          <a:noFill/>
        </p:spPr>
        <p:txBody>
          <a:bodyPr wrap="square">
            <a:spAutoFit/>
          </a:bodyPr>
          <a:lstStyle/>
          <a:p>
            <a:r>
              <a:rPr lang="fr-FR" sz="1800" dirty="0"/>
              <a:t>Sujet sain </a:t>
            </a:r>
            <a:endParaRPr lang="fr-F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Espace réservé du contenu 5">
            <a:extLst>
              <a:ext uri="{FF2B5EF4-FFF2-40B4-BE49-F238E27FC236}">
                <a16:creationId xmlns:a16="http://schemas.microsoft.com/office/drawing/2014/main" id="{A2FCF5FA-507E-4083-A1B3-79512616138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3183"/>
          <a:stretch/>
        </p:blipFill>
        <p:spPr bwMode="auto">
          <a:xfrm>
            <a:off x="6550703" y="940905"/>
            <a:ext cx="4123809" cy="53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5">
            <a:extLst>
              <a:ext uri="{FF2B5EF4-FFF2-40B4-BE49-F238E27FC236}">
                <a16:creationId xmlns:a16="http://schemas.microsoft.com/office/drawing/2014/main" id="{F83979CB-E719-4E81-93E1-196128E3440F}"/>
              </a:ext>
            </a:extLst>
          </p:cNvPr>
          <p:cNvSpPr>
            <a:spLocks noGrp="1"/>
          </p:cNvSpPr>
          <p:nvPr>
            <p:ph type="title"/>
          </p:nvPr>
        </p:nvSpPr>
        <p:spPr>
          <a:xfrm>
            <a:off x="1391478" y="2"/>
            <a:ext cx="9435548" cy="1153493"/>
          </a:xfrm>
        </p:spPr>
        <p:txBody>
          <a:bodyPr>
            <a:normAutofit/>
          </a:bodyPr>
          <a:lstStyle/>
          <a:p>
            <a:pPr algn="ctr"/>
            <a:r>
              <a:rPr lang="fr-FR" sz="2400" dirty="0"/>
              <a:t>Hypothèses : Corrélation entre les phases et l’adaptation à la pesanteur (force gravitationnelle)</a:t>
            </a:r>
          </a:p>
        </p:txBody>
      </p:sp>
      <p:sp>
        <p:nvSpPr>
          <p:cNvPr id="2" name="Espace réservé du pied de page 1">
            <a:extLst>
              <a:ext uri="{FF2B5EF4-FFF2-40B4-BE49-F238E27FC236}">
                <a16:creationId xmlns:a16="http://schemas.microsoft.com/office/drawing/2014/main" id="{3307E040-5EDA-45D0-ACC1-5349BEDB6B9E}"/>
              </a:ext>
            </a:extLst>
          </p:cNvPr>
          <p:cNvSpPr>
            <a:spLocks noGrp="1"/>
          </p:cNvSpPr>
          <p:nvPr>
            <p:ph type="ftr" sz="quarter" idx="11"/>
          </p:nvPr>
        </p:nvSpPr>
        <p:spPr>
          <a:xfrm>
            <a:off x="8077200" y="6240403"/>
            <a:ext cx="4114800" cy="365125"/>
          </a:xfrm>
        </p:spPr>
        <p:txBody>
          <a:bodyPr/>
          <a:lstStyle/>
          <a:p>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5" name="Image 4">
            <a:extLst>
              <a:ext uri="{FF2B5EF4-FFF2-40B4-BE49-F238E27FC236}">
                <a16:creationId xmlns:a16="http://schemas.microsoft.com/office/drawing/2014/main" id="{2A8CD799-CB68-4D70-888C-4A4A8BF8F34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69547" y="940904"/>
            <a:ext cx="4367740" cy="5482062"/>
          </a:xfrm>
          <a:prstGeom prst="rect">
            <a:avLst/>
          </a:prstGeom>
        </p:spPr>
      </p:pic>
      <p:sp>
        <p:nvSpPr>
          <p:cNvPr id="9" name="ZoneTexte 8">
            <a:extLst>
              <a:ext uri="{FF2B5EF4-FFF2-40B4-BE49-F238E27FC236}">
                <a16:creationId xmlns:a16="http://schemas.microsoft.com/office/drawing/2014/main" id="{1D213953-D8D3-4AEA-AF0D-AEF44A86DCF7}"/>
              </a:ext>
            </a:extLst>
          </p:cNvPr>
          <p:cNvSpPr txBox="1"/>
          <p:nvPr/>
        </p:nvSpPr>
        <p:spPr>
          <a:xfrm>
            <a:off x="313030" y="65702"/>
            <a:ext cx="6094520" cy="369332"/>
          </a:xfrm>
          <a:prstGeom prst="rect">
            <a:avLst/>
          </a:prstGeom>
          <a:noFill/>
        </p:spPr>
        <p:txBody>
          <a:bodyPr wrap="square">
            <a:spAutoFit/>
          </a:bodyPr>
          <a:lstStyle/>
          <a:p>
            <a:r>
              <a:rPr lang="fr-FR" sz="1800" dirty="0"/>
              <a:t>Sujet sain </a:t>
            </a:r>
            <a:endParaRPr lang="fr-F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0" name="Titre 2">
            <a:extLst>
              <a:ext uri="{FF2B5EF4-FFF2-40B4-BE49-F238E27FC236}">
                <a16:creationId xmlns:a16="http://schemas.microsoft.com/office/drawing/2014/main" id="{8B5C01D9-5405-4F04-89EC-89BC618312A9}"/>
              </a:ext>
            </a:extLst>
          </p:cNvPr>
          <p:cNvSpPr>
            <a:spLocks noGrp="1" noChangeArrowheads="1"/>
          </p:cNvSpPr>
          <p:nvPr>
            <p:ph type="title"/>
          </p:nvPr>
        </p:nvSpPr>
        <p:spPr>
          <a:xfrm>
            <a:off x="2168525" y="855664"/>
            <a:ext cx="7813675" cy="450850"/>
          </a:xfrm>
        </p:spPr>
        <p:txBody>
          <a:bodyPr>
            <a:normAutofit fontScale="90000"/>
          </a:bodyPr>
          <a:lstStyle/>
          <a:p>
            <a:r>
              <a:rPr lang="fr-FR" altLang="fr-FR" dirty="0"/>
              <a:t>   Initialement                Actuellement   </a:t>
            </a:r>
          </a:p>
        </p:txBody>
      </p:sp>
      <p:sp>
        <p:nvSpPr>
          <p:cNvPr id="20485" name="Rectangle 3">
            <a:extLst>
              <a:ext uri="{FF2B5EF4-FFF2-40B4-BE49-F238E27FC236}">
                <a16:creationId xmlns:a16="http://schemas.microsoft.com/office/drawing/2014/main" id="{77443988-46B5-4F8F-9811-ABF25BFEB1D7}"/>
              </a:ext>
            </a:extLst>
          </p:cNvPr>
          <p:cNvSpPr>
            <a:spLocks noGrp="1" noChangeArrowheads="1"/>
          </p:cNvSpPr>
          <p:nvPr>
            <p:ph sz="half" idx="1"/>
          </p:nvPr>
        </p:nvSpPr>
        <p:spPr>
          <a:xfrm>
            <a:off x="1033670" y="1612901"/>
            <a:ext cx="5416343" cy="4883073"/>
          </a:xfrm>
        </p:spPr>
        <p:txBody>
          <a:bodyPr rtlCol="0">
            <a:noAutofit/>
          </a:bodyPr>
          <a:lstStyle/>
          <a:p>
            <a:pPr>
              <a:lnSpc>
                <a:spcPct val="120000"/>
              </a:lnSpc>
              <a:defRPr/>
            </a:pPr>
            <a:r>
              <a:rPr lang="fr-FR" altLang="fr-FR" sz="1400" dirty="0">
                <a:latin typeface="+mj-lt"/>
              </a:rPr>
              <a:t>La pose se fait en respiration normale (phase inspiratoire de préférence)</a:t>
            </a:r>
          </a:p>
          <a:p>
            <a:pPr>
              <a:lnSpc>
                <a:spcPct val="120000"/>
              </a:lnSpc>
              <a:defRPr/>
            </a:pPr>
            <a:r>
              <a:rPr lang="fr-FR" altLang="fr-FR" sz="1400" dirty="0">
                <a:latin typeface="+mj-lt"/>
              </a:rPr>
              <a:t>Pour les zones d’Organe</a:t>
            </a:r>
          </a:p>
          <a:p>
            <a:pPr lvl="1">
              <a:lnSpc>
                <a:spcPct val="120000"/>
              </a:lnSpc>
              <a:defRPr/>
            </a:pPr>
            <a:r>
              <a:rPr lang="fr-FR" altLang="fr-FR" sz="1400" dirty="0">
                <a:latin typeface="+mj-lt"/>
              </a:rPr>
              <a:t>Pose de l’extrait d’organe ou sa couleur (L106 pour le foie) </a:t>
            </a:r>
          </a:p>
          <a:p>
            <a:pPr marL="457200" lvl="1" indent="0">
              <a:lnSpc>
                <a:spcPct val="120000"/>
              </a:lnSpc>
              <a:buNone/>
              <a:defRPr/>
            </a:pPr>
            <a:r>
              <a:rPr lang="fr-FR" altLang="fr-FR" sz="1400" dirty="0">
                <a:latin typeface="+mj-lt"/>
              </a:rPr>
              <a:t>	: une zone d'organe par phase</a:t>
            </a:r>
          </a:p>
          <a:p>
            <a:pPr>
              <a:lnSpc>
                <a:spcPct val="120000"/>
              </a:lnSpc>
              <a:defRPr/>
            </a:pPr>
            <a:r>
              <a:rPr lang="fr-FR" altLang="fr-FR" sz="1400" dirty="0">
                <a:latin typeface="+mj-lt"/>
              </a:rPr>
              <a:t>Pour les zones de Fonction (qui regroupent les points de traitement)</a:t>
            </a:r>
          </a:p>
          <a:p>
            <a:pPr lvl="1">
              <a:lnSpc>
                <a:spcPct val="120000"/>
              </a:lnSpc>
              <a:defRPr/>
            </a:pPr>
            <a:r>
              <a:rPr lang="fr-FR" altLang="fr-FR" sz="1400" dirty="0">
                <a:latin typeface="+mj-lt"/>
              </a:rPr>
              <a:t>Pose des 3 filtres de phases 1,2 et 3 (zone auricule externe)</a:t>
            </a:r>
          </a:p>
          <a:p>
            <a:pPr lvl="1">
              <a:lnSpc>
                <a:spcPct val="120000"/>
              </a:lnSpc>
              <a:defRPr/>
            </a:pPr>
            <a:r>
              <a:rPr lang="fr-FR" altLang="fr-FR" sz="1400" dirty="0">
                <a:latin typeface="+mj-lt"/>
              </a:rPr>
              <a:t>Pose de l’extrait d’organe ou sa couleur (L106 pour le foie)</a:t>
            </a:r>
          </a:p>
          <a:p>
            <a:pPr>
              <a:lnSpc>
                <a:spcPct val="120000"/>
              </a:lnSpc>
              <a:defRPr/>
            </a:pPr>
            <a:r>
              <a:rPr lang="fr-FR" altLang="fr-FR" sz="1400" dirty="0">
                <a:latin typeface="+mj-lt"/>
              </a:rPr>
              <a:t>Pour les zones de points Maîtres</a:t>
            </a:r>
          </a:p>
          <a:p>
            <a:pPr lvl="1">
              <a:lnSpc>
                <a:spcPct val="120000"/>
              </a:lnSpc>
              <a:defRPr/>
            </a:pPr>
            <a:r>
              <a:rPr lang="fr-FR" altLang="fr-FR" sz="1400" dirty="0">
                <a:latin typeface="+mj-lt"/>
              </a:rPr>
              <a:t>Pose des 8 filtres des phases (toutes les zones)</a:t>
            </a:r>
          </a:p>
          <a:p>
            <a:pPr lvl="1">
              <a:lnSpc>
                <a:spcPct val="120000"/>
              </a:lnSpc>
              <a:defRPr/>
            </a:pPr>
            <a:r>
              <a:rPr lang="fr-FR" altLang="fr-FR" sz="1400" dirty="0">
                <a:latin typeface="+mj-lt"/>
              </a:rPr>
              <a:t>pour la zone du point Maître: pose des filtres correspondant aux principaux éléments anatomiques intervenant dans une même fonction (par exemple, pour le point Maître digestif : foie, pancréas, intestin grêle, gros intestin, vésicule biliaire, duodénum, estomac, hypothalamus, insula)</a:t>
            </a:r>
          </a:p>
        </p:txBody>
      </p:sp>
      <p:sp>
        <p:nvSpPr>
          <p:cNvPr id="98307" name="Espace réservé du contenu 1">
            <a:extLst>
              <a:ext uri="{FF2B5EF4-FFF2-40B4-BE49-F238E27FC236}">
                <a16:creationId xmlns:a16="http://schemas.microsoft.com/office/drawing/2014/main" id="{00D4819E-AFD2-49BF-912D-8DA80800CF78}"/>
              </a:ext>
            </a:extLst>
          </p:cNvPr>
          <p:cNvSpPr>
            <a:spLocks noGrp="1" noChangeArrowheads="1"/>
          </p:cNvSpPr>
          <p:nvPr>
            <p:ph sz="half" idx="2"/>
          </p:nvPr>
        </p:nvSpPr>
        <p:spPr>
          <a:xfrm>
            <a:off x="6614320" y="1530835"/>
            <a:ext cx="4822827" cy="3700383"/>
          </a:xfrm>
        </p:spPr>
        <p:txBody>
          <a:bodyPr>
            <a:normAutofit fontScale="55000" lnSpcReduction="20000"/>
          </a:bodyPr>
          <a:lstStyle/>
          <a:p>
            <a:pPr eaLnBrk="1" hangingPunct="1">
              <a:lnSpc>
                <a:spcPct val="120000"/>
              </a:lnSpc>
              <a:defRPr/>
            </a:pPr>
            <a:r>
              <a:rPr lang="fr-FR" altLang="fr-FR" sz="2500" dirty="0">
                <a:latin typeface="+mj-lt"/>
              </a:rPr>
              <a:t>Pose du test en respiration normale : une </a:t>
            </a:r>
            <a:r>
              <a:rPr lang="fr-FR" altLang="fr-FR" sz="2500" b="1" dirty="0">
                <a:latin typeface="+mj-lt"/>
              </a:rPr>
              <a:t>zone d'organe</a:t>
            </a:r>
            <a:r>
              <a:rPr lang="fr-FR" altLang="fr-FR" sz="2500" dirty="0">
                <a:latin typeface="+mj-lt"/>
              </a:rPr>
              <a:t> par phase</a:t>
            </a:r>
          </a:p>
          <a:p>
            <a:pPr eaLnBrk="1" hangingPunct="1">
              <a:lnSpc>
                <a:spcPct val="120000"/>
              </a:lnSpc>
              <a:buFont typeface="Wingdings" panose="05000000000000000000" pitchFamily="2" charset="2"/>
              <a:buNone/>
              <a:defRPr/>
            </a:pPr>
            <a:endParaRPr lang="fr-FR" altLang="fr-FR" sz="2500" b="1" dirty="0">
              <a:latin typeface="+mj-lt"/>
            </a:endParaRPr>
          </a:p>
          <a:p>
            <a:pPr eaLnBrk="1" hangingPunct="1">
              <a:lnSpc>
                <a:spcPct val="120000"/>
              </a:lnSpc>
              <a:defRPr/>
            </a:pPr>
            <a:r>
              <a:rPr lang="fr-FR" altLang="fr-FR" sz="2500" dirty="0">
                <a:latin typeface="+mj-lt"/>
              </a:rPr>
              <a:t>La projection lumineuse sur l’AT déclenche le signal du Dr Paul Nogier (Vas/RAC) dont on attend l’extinction au bout de quelques secondes </a:t>
            </a:r>
          </a:p>
          <a:p>
            <a:pPr eaLnBrk="1" hangingPunct="1">
              <a:lnSpc>
                <a:spcPct val="120000"/>
              </a:lnSpc>
              <a:defRPr/>
            </a:pPr>
            <a:endParaRPr lang="fr-FR" altLang="fr-FR" sz="2500" dirty="0">
              <a:latin typeface="+mj-lt"/>
            </a:endParaRPr>
          </a:p>
          <a:p>
            <a:pPr eaLnBrk="1" hangingPunct="1">
              <a:lnSpc>
                <a:spcPct val="120000"/>
              </a:lnSpc>
              <a:defRPr/>
            </a:pPr>
            <a:r>
              <a:rPr lang="fr-FR" altLang="fr-FR" sz="2500" dirty="0">
                <a:latin typeface="+mj-lt"/>
              </a:rPr>
              <a:t>Pose du test en respiration normale + lumière (projetée sur le filtre): une zone de points </a:t>
            </a:r>
            <a:r>
              <a:rPr lang="fr-FR" altLang="fr-FR" sz="2500" b="1" dirty="0">
                <a:latin typeface="+mj-lt"/>
              </a:rPr>
              <a:t>de fonction</a:t>
            </a:r>
          </a:p>
          <a:p>
            <a:pPr eaLnBrk="1" hangingPunct="1">
              <a:lnSpc>
                <a:spcPct val="120000"/>
              </a:lnSpc>
              <a:defRPr/>
            </a:pPr>
            <a:endParaRPr lang="fr-FR" altLang="fr-FR" sz="2500" dirty="0">
              <a:latin typeface="+mj-lt"/>
            </a:endParaRPr>
          </a:p>
          <a:p>
            <a:pPr eaLnBrk="1" hangingPunct="1">
              <a:lnSpc>
                <a:spcPct val="120000"/>
              </a:lnSpc>
              <a:defRPr/>
            </a:pPr>
            <a:r>
              <a:rPr lang="fr-FR" altLang="fr-FR" sz="2500" dirty="0">
                <a:latin typeface="+mj-lt"/>
              </a:rPr>
              <a:t>Pose du test en respiration normale puis apnée + lumière (projetée sur le filtre): une zone de </a:t>
            </a:r>
            <a:r>
              <a:rPr lang="fr-FR" altLang="fr-FR" sz="2500" b="1" dirty="0">
                <a:latin typeface="+mj-lt"/>
              </a:rPr>
              <a:t>point maître</a:t>
            </a:r>
          </a:p>
          <a:p>
            <a:pPr eaLnBrk="1" hangingPunct="1">
              <a:lnSpc>
                <a:spcPct val="120000"/>
              </a:lnSpc>
              <a:buFont typeface="Wingdings" panose="05000000000000000000" pitchFamily="2" charset="2"/>
              <a:buNone/>
              <a:defRPr/>
            </a:pPr>
            <a:endParaRPr lang="fr-FR" altLang="fr-FR" sz="2500" b="1" dirty="0">
              <a:latin typeface="+mj-lt"/>
            </a:endParaRPr>
          </a:p>
          <a:p>
            <a:pPr marL="0" indent="0">
              <a:lnSpc>
                <a:spcPct val="120000"/>
              </a:lnSpc>
              <a:buNone/>
              <a:defRPr/>
            </a:pPr>
            <a:endParaRPr lang="fr-FR" altLang="fr-FR" sz="2000" dirty="0">
              <a:latin typeface="+mj-lt"/>
            </a:endParaRPr>
          </a:p>
          <a:p>
            <a:pPr>
              <a:defRPr/>
            </a:pPr>
            <a:endParaRPr lang="fr-FR" altLang="fr-FR" dirty="0"/>
          </a:p>
        </p:txBody>
      </p:sp>
      <p:sp>
        <p:nvSpPr>
          <p:cNvPr id="93191" name="ZoneTexte 8">
            <a:extLst>
              <a:ext uri="{FF2B5EF4-FFF2-40B4-BE49-F238E27FC236}">
                <a16:creationId xmlns:a16="http://schemas.microsoft.com/office/drawing/2014/main" id="{ABCF30DE-F15D-4B18-9E79-5109AE26B3BE}"/>
              </a:ext>
            </a:extLst>
          </p:cNvPr>
          <p:cNvSpPr txBox="1">
            <a:spLocks noChangeArrowheads="1"/>
          </p:cNvSpPr>
          <p:nvPr/>
        </p:nvSpPr>
        <p:spPr bwMode="auto">
          <a:xfrm>
            <a:off x="3482492" y="169678"/>
            <a:ext cx="5227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2400" dirty="0"/>
              <a:t>Influence de la stimulation  lumineuse</a:t>
            </a:r>
          </a:p>
        </p:txBody>
      </p:sp>
      <p:sp>
        <p:nvSpPr>
          <p:cNvPr id="7" name="Espace réservé du pied de page 1">
            <a:extLst>
              <a:ext uri="{FF2B5EF4-FFF2-40B4-BE49-F238E27FC236}">
                <a16:creationId xmlns:a16="http://schemas.microsoft.com/office/drawing/2014/main" id="{A62D5A56-0F95-4DF4-B2CD-419463D0EA35}"/>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6A79257-7E3A-4D87-A16F-771DE65074C0}"/>
              </a:ext>
            </a:extLst>
          </p:cNvPr>
          <p:cNvSpPr>
            <a:spLocks noGrp="1"/>
          </p:cNvSpPr>
          <p:nvPr>
            <p:ph type="ftr" sz="quarter" idx="11"/>
          </p:nvPr>
        </p:nvSpPr>
        <p:spPr>
          <a:xfrm>
            <a:off x="8001000" y="6314208"/>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a:extLst>
              <a:ext uri="{FF2B5EF4-FFF2-40B4-BE49-F238E27FC236}">
                <a16:creationId xmlns:a16="http://schemas.microsoft.com/office/drawing/2014/main" id="{1CAF2E71-1C14-492D-BA70-892A4EEDFA4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4191001" y="-24369"/>
            <a:ext cx="3949699" cy="6828532"/>
          </a:xfrm>
          <a:prstGeom prst="rect">
            <a:avLst/>
          </a:prstGeom>
        </p:spPr>
      </p:pic>
      <p:sp>
        <p:nvSpPr>
          <p:cNvPr id="3" name="ZoneTexte 2">
            <a:extLst>
              <a:ext uri="{FF2B5EF4-FFF2-40B4-BE49-F238E27FC236}">
                <a16:creationId xmlns:a16="http://schemas.microsoft.com/office/drawing/2014/main" id="{CB19C8FB-A5D1-46DD-B0EF-DAA97ACC9442}"/>
              </a:ext>
            </a:extLst>
          </p:cNvPr>
          <p:cNvSpPr txBox="1"/>
          <p:nvPr/>
        </p:nvSpPr>
        <p:spPr>
          <a:xfrm>
            <a:off x="768625" y="2292627"/>
            <a:ext cx="2756453" cy="646331"/>
          </a:xfrm>
          <a:prstGeom prst="rect">
            <a:avLst/>
          </a:prstGeom>
          <a:noFill/>
        </p:spPr>
        <p:txBody>
          <a:bodyPr wrap="square" rtlCol="0">
            <a:spAutoFit/>
          </a:bodyPr>
          <a:lstStyle/>
          <a:p>
            <a:r>
              <a:rPr lang="fr-FR" dirty="0"/>
              <a:t>D’après le Dr </a:t>
            </a:r>
            <a:r>
              <a:rPr lang="fr-FR" dirty="0" err="1"/>
              <a:t>Bourdiol</a:t>
            </a:r>
            <a:r>
              <a:rPr lang="fr-FR" dirty="0"/>
              <a:t>, travaux avec le Dr P. Nogier</a:t>
            </a:r>
          </a:p>
        </p:txBody>
      </p:sp>
    </p:spTree>
    <p:extLst>
      <p:ext uri="{BB962C8B-B14F-4D97-AF65-F5344CB8AC3E}">
        <p14:creationId xmlns:p14="http://schemas.microsoft.com/office/powerpoint/2010/main" val="33094909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Espace réservé du contenu 7">
            <a:extLst>
              <a:ext uri="{FF2B5EF4-FFF2-40B4-BE49-F238E27FC236}">
                <a16:creationId xmlns:a16="http://schemas.microsoft.com/office/drawing/2014/main" id="{90B58280-A9E0-42A9-8766-D61F821959F8}"/>
              </a:ext>
            </a:extLst>
          </p:cNvPr>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rcRect/>
          <a:stretch>
            <a:fillRect/>
          </a:stretch>
        </p:blipFill>
        <p:spPr>
          <a:xfrm>
            <a:off x="503583" y="925755"/>
            <a:ext cx="7866062" cy="5468937"/>
          </a:xfrm>
        </p:spPr>
      </p:pic>
      <p:sp>
        <p:nvSpPr>
          <p:cNvPr id="94210" name="Titre 8">
            <a:extLst>
              <a:ext uri="{FF2B5EF4-FFF2-40B4-BE49-F238E27FC236}">
                <a16:creationId xmlns:a16="http://schemas.microsoft.com/office/drawing/2014/main" id="{6C10D4C5-ADF4-4AB4-8590-7C28F9069F04}"/>
              </a:ext>
            </a:extLst>
          </p:cNvPr>
          <p:cNvSpPr>
            <a:spLocks noGrp="1" noChangeArrowheads="1"/>
          </p:cNvSpPr>
          <p:nvPr>
            <p:ph type="title"/>
          </p:nvPr>
        </p:nvSpPr>
        <p:spPr>
          <a:xfrm>
            <a:off x="318053" y="182563"/>
            <a:ext cx="11370364" cy="827571"/>
          </a:xfrm>
        </p:spPr>
        <p:txBody>
          <a:bodyPr>
            <a:normAutofit fontScale="90000"/>
          </a:bodyPr>
          <a:lstStyle/>
          <a:p>
            <a:r>
              <a:rPr lang="fr-FR" altLang="fr-FR" sz="2000" b="1" dirty="0"/>
              <a:t>VAS .- stimulations lumineuses cutanées chez le lapin. Leurs influences sur les taux d’amines vasopressives plasmatiques.</a:t>
            </a:r>
            <a:br>
              <a:rPr lang="fr-FR" altLang="fr-FR" sz="2000" b="1" dirty="0"/>
            </a:br>
            <a:r>
              <a:rPr lang="fr-FR" altLang="fr-FR" sz="2000" b="1" dirty="0"/>
              <a:t>Raphaël Nogier- expérimentation –R Santini –Y </a:t>
            </a:r>
            <a:r>
              <a:rPr lang="fr-FR" altLang="fr-FR" sz="2000" b="1" dirty="0" err="1"/>
              <a:t>Menezo</a:t>
            </a:r>
            <a:endParaRPr lang="fr-FR" altLang="fr-FR" sz="2000" b="1" dirty="0"/>
          </a:p>
        </p:txBody>
      </p:sp>
      <p:sp>
        <p:nvSpPr>
          <p:cNvPr id="5" name="Espace réservé du pied de page 4">
            <a:extLst>
              <a:ext uri="{FF2B5EF4-FFF2-40B4-BE49-F238E27FC236}">
                <a16:creationId xmlns:a16="http://schemas.microsoft.com/office/drawing/2014/main" id="{BC3D5B20-46FE-4946-B866-7571824668AE}"/>
              </a:ext>
            </a:extLst>
          </p:cNvPr>
          <p:cNvSpPr>
            <a:spLocks noGrp="1"/>
          </p:cNvSpPr>
          <p:nvPr>
            <p:ph type="ftr" sz="quarter" idx="11"/>
          </p:nvPr>
        </p:nvSpPr>
        <p:spPr>
          <a:xfrm>
            <a:off x="8077200" y="6310312"/>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3">
            <a:extLst>
              <a:ext uri="{FF2B5EF4-FFF2-40B4-BE49-F238E27FC236}">
                <a16:creationId xmlns:a16="http://schemas.microsoft.com/office/drawing/2014/main" id="{34CFF254-DC97-4F3C-9EA4-176502AE0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247405"/>
            <a:ext cx="46799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4">
            <a:extLst>
              <a:ext uri="{FF2B5EF4-FFF2-40B4-BE49-F238E27FC236}">
                <a16:creationId xmlns:a16="http://schemas.microsoft.com/office/drawing/2014/main" id="{A5D6DF35-FD52-452E-9831-B19272850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834" y="1247405"/>
            <a:ext cx="44719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pied de page 1">
            <a:extLst>
              <a:ext uri="{FF2B5EF4-FFF2-40B4-BE49-F238E27FC236}">
                <a16:creationId xmlns:a16="http://schemas.microsoft.com/office/drawing/2014/main" id="{8FF6BC5E-E3D8-48B2-92C8-4B4B97452405}"/>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2" name="Titre 1">
            <a:extLst>
              <a:ext uri="{FF2B5EF4-FFF2-40B4-BE49-F238E27FC236}">
                <a16:creationId xmlns:a16="http://schemas.microsoft.com/office/drawing/2014/main" id="{9C5498F2-17D8-480C-91AC-4E81BED1817A}"/>
              </a:ext>
            </a:extLst>
          </p:cNvPr>
          <p:cNvSpPr>
            <a:spLocks noGrp="1"/>
          </p:cNvSpPr>
          <p:nvPr>
            <p:ph type="title"/>
          </p:nvPr>
        </p:nvSpPr>
        <p:spPr>
          <a:xfrm>
            <a:off x="477078" y="503583"/>
            <a:ext cx="1391479" cy="592519"/>
          </a:xfrm>
        </p:spPr>
        <p:txBody>
          <a:bodyPr>
            <a:normAutofit/>
          </a:bodyPr>
          <a:lstStyle/>
          <a:p>
            <a:r>
              <a:rPr lang="fr-FR" sz="1800" dirty="0"/>
              <a:t>                Sujet sain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Zones corps">
            <a:extLst>
              <a:ext uri="{FF2B5EF4-FFF2-40B4-BE49-F238E27FC236}">
                <a16:creationId xmlns:a16="http://schemas.microsoft.com/office/drawing/2014/main" id="{DD9F4262-5AAC-4605-93A5-D287F519967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926263" y="606375"/>
            <a:ext cx="3527424" cy="417336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3" name="Text Box 6">
            <a:extLst>
              <a:ext uri="{FF2B5EF4-FFF2-40B4-BE49-F238E27FC236}">
                <a16:creationId xmlns:a16="http://schemas.microsoft.com/office/drawing/2014/main" id="{378DFC67-0D9B-4642-8E0B-BD7CCEFC25E8}"/>
              </a:ext>
            </a:extLst>
          </p:cNvPr>
          <p:cNvSpPr txBox="1">
            <a:spLocks noChangeArrowheads="1"/>
          </p:cNvSpPr>
          <p:nvPr/>
        </p:nvSpPr>
        <p:spPr bwMode="auto">
          <a:xfrm>
            <a:off x="2135189" y="5734051"/>
            <a:ext cx="2663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P.Nogier Séminaire de Monaco</a:t>
            </a:r>
          </a:p>
          <a:p>
            <a:pPr algn="ct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23-27 /11 / 1988</a:t>
            </a:r>
          </a:p>
        </p:txBody>
      </p:sp>
      <p:sp>
        <p:nvSpPr>
          <p:cNvPr id="126986" name="Text Box 7">
            <a:extLst>
              <a:ext uri="{FF2B5EF4-FFF2-40B4-BE49-F238E27FC236}">
                <a16:creationId xmlns:a16="http://schemas.microsoft.com/office/drawing/2014/main" id="{5F17D6AA-484E-4A72-9072-A726965C5D53}"/>
              </a:ext>
            </a:extLst>
          </p:cNvPr>
          <p:cNvSpPr txBox="1">
            <a:spLocks noChangeArrowheads="1"/>
          </p:cNvSpPr>
          <p:nvPr/>
        </p:nvSpPr>
        <p:spPr bwMode="auto">
          <a:xfrm>
            <a:off x="7680326" y="4581526"/>
            <a:ext cx="1655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De l’Auriculothérapie à l’Auriculomédecine</a:t>
            </a:r>
          </a:p>
          <a:p>
            <a:pPr algn="ct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1981</a:t>
            </a:r>
          </a:p>
          <a:p>
            <a:pPr algn="ct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PFM Nogier</a:t>
            </a:r>
          </a:p>
        </p:txBody>
      </p:sp>
      <p:grpSp>
        <p:nvGrpSpPr>
          <p:cNvPr id="83975" name="Group 18">
            <a:extLst>
              <a:ext uri="{FF2B5EF4-FFF2-40B4-BE49-F238E27FC236}">
                <a16:creationId xmlns:a16="http://schemas.microsoft.com/office/drawing/2014/main" id="{40D3089C-CCB4-459C-8EF1-13360D643A1D}"/>
              </a:ext>
            </a:extLst>
          </p:cNvPr>
          <p:cNvGrpSpPr>
            <a:grpSpLocks/>
          </p:cNvGrpSpPr>
          <p:nvPr/>
        </p:nvGrpSpPr>
        <p:grpSpPr bwMode="auto">
          <a:xfrm>
            <a:off x="1992314" y="404814"/>
            <a:ext cx="4103687" cy="5184775"/>
            <a:chOff x="1481" y="391"/>
            <a:chExt cx="2761" cy="3330"/>
          </a:xfrm>
        </p:grpSpPr>
        <p:pic>
          <p:nvPicPr>
            <p:cNvPr id="83976" name="Picture 7" descr="formule neuroveget des hemisph 1988">
              <a:extLst>
                <a:ext uri="{FF2B5EF4-FFF2-40B4-BE49-F238E27FC236}">
                  <a16:creationId xmlns:a16="http://schemas.microsoft.com/office/drawing/2014/main" id="{46497CCE-B04B-47C3-8CA4-C789DFCFBF1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65" y="391"/>
              <a:ext cx="2667" cy="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Rectangle 9">
              <a:extLst>
                <a:ext uri="{FF2B5EF4-FFF2-40B4-BE49-F238E27FC236}">
                  <a16:creationId xmlns:a16="http://schemas.microsoft.com/office/drawing/2014/main" id="{218D6244-371E-490B-BF68-5815A2E05162}"/>
                </a:ext>
              </a:extLst>
            </p:cNvPr>
            <p:cNvSpPr>
              <a:spLocks noChangeArrowheads="1"/>
            </p:cNvSpPr>
            <p:nvPr/>
          </p:nvSpPr>
          <p:spPr bwMode="auto">
            <a:xfrm>
              <a:off x="1481" y="1326"/>
              <a:ext cx="366" cy="237"/>
            </a:xfrm>
            <a:prstGeom prst="rect">
              <a:avLst/>
            </a:prstGeom>
            <a:solidFill>
              <a:srgbClr val="FF0000">
                <a:alpha val="6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latin typeface="Arial" panose="020B0604020202020204" pitchFamily="34" charset="0"/>
                <a:cs typeface="Arial" panose="020B0604020202020204" pitchFamily="34" charset="0"/>
              </a:endParaRPr>
            </a:p>
          </p:txBody>
        </p:sp>
        <p:sp>
          <p:nvSpPr>
            <p:cNvPr id="83978" name="Rectangle 10">
              <a:extLst>
                <a:ext uri="{FF2B5EF4-FFF2-40B4-BE49-F238E27FC236}">
                  <a16:creationId xmlns:a16="http://schemas.microsoft.com/office/drawing/2014/main" id="{2D722BD5-B3B3-414C-AE24-50F34FBD56D5}"/>
                </a:ext>
              </a:extLst>
            </p:cNvPr>
            <p:cNvSpPr>
              <a:spLocks noChangeArrowheads="1"/>
            </p:cNvSpPr>
            <p:nvPr/>
          </p:nvSpPr>
          <p:spPr bwMode="auto">
            <a:xfrm>
              <a:off x="3876" y="2806"/>
              <a:ext cx="366" cy="237"/>
            </a:xfrm>
            <a:prstGeom prst="rect">
              <a:avLst/>
            </a:prstGeom>
            <a:solidFill>
              <a:srgbClr val="FF0000">
                <a:alpha val="6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latin typeface="Arial" panose="020B0604020202020204" pitchFamily="34" charset="0"/>
                <a:cs typeface="Arial" panose="020B0604020202020204" pitchFamily="34" charset="0"/>
              </a:endParaRPr>
            </a:p>
          </p:txBody>
        </p:sp>
        <p:sp>
          <p:nvSpPr>
            <p:cNvPr id="83979" name="Rectangle 11">
              <a:extLst>
                <a:ext uri="{FF2B5EF4-FFF2-40B4-BE49-F238E27FC236}">
                  <a16:creationId xmlns:a16="http://schemas.microsoft.com/office/drawing/2014/main" id="{ADE056E8-D9EE-44C4-B430-DF60D0DA5BEB}"/>
                </a:ext>
              </a:extLst>
            </p:cNvPr>
            <p:cNvSpPr>
              <a:spLocks noChangeArrowheads="1"/>
            </p:cNvSpPr>
            <p:nvPr/>
          </p:nvSpPr>
          <p:spPr bwMode="auto">
            <a:xfrm>
              <a:off x="2439" y="2723"/>
              <a:ext cx="366" cy="237"/>
            </a:xfrm>
            <a:prstGeom prst="rect">
              <a:avLst/>
            </a:prstGeom>
            <a:solidFill>
              <a:srgbClr val="00FF0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latin typeface="Arial" panose="020B0604020202020204" pitchFamily="34" charset="0"/>
                <a:cs typeface="Arial" panose="020B0604020202020204" pitchFamily="34" charset="0"/>
              </a:endParaRPr>
            </a:p>
          </p:txBody>
        </p:sp>
        <p:sp>
          <p:nvSpPr>
            <p:cNvPr id="83980" name="Rectangle 12">
              <a:extLst>
                <a:ext uri="{FF2B5EF4-FFF2-40B4-BE49-F238E27FC236}">
                  <a16:creationId xmlns:a16="http://schemas.microsoft.com/office/drawing/2014/main" id="{47F4449E-DEE7-4E28-AB2A-87D45DBBA34C}"/>
                </a:ext>
              </a:extLst>
            </p:cNvPr>
            <p:cNvSpPr>
              <a:spLocks noChangeArrowheads="1"/>
            </p:cNvSpPr>
            <p:nvPr/>
          </p:nvSpPr>
          <p:spPr bwMode="auto">
            <a:xfrm>
              <a:off x="2904" y="1332"/>
              <a:ext cx="366" cy="237"/>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latin typeface="Arial" panose="020B0604020202020204" pitchFamily="34" charset="0"/>
                <a:cs typeface="Arial" panose="020B0604020202020204" pitchFamily="34" charset="0"/>
              </a:endParaRPr>
            </a:p>
          </p:txBody>
        </p:sp>
      </p:grpSp>
      <p:sp>
        <p:nvSpPr>
          <p:cNvPr id="12" name="Espace réservé du pied de page 1">
            <a:extLst>
              <a:ext uri="{FF2B5EF4-FFF2-40B4-BE49-F238E27FC236}">
                <a16:creationId xmlns:a16="http://schemas.microsoft.com/office/drawing/2014/main" id="{02F95A46-53F1-496A-8D8B-C14C6DEFBAB8}"/>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a:extLst>
              <a:ext uri="{FF2B5EF4-FFF2-40B4-BE49-F238E27FC236}">
                <a16:creationId xmlns:a16="http://schemas.microsoft.com/office/drawing/2014/main" id="{0CAB69EF-B28D-423E-A24E-9E6C3720225F}"/>
              </a:ext>
            </a:extLst>
          </p:cNvPr>
          <p:cNvSpPr>
            <a:spLocks noGrp="1" noChangeArrowheads="1"/>
          </p:cNvSpPr>
          <p:nvPr>
            <p:ph idx="1"/>
          </p:nvPr>
        </p:nvSpPr>
        <p:spPr>
          <a:xfrm>
            <a:off x="1774826" y="908051"/>
            <a:ext cx="4321175" cy="2881313"/>
          </a:xfrm>
          <a:noFill/>
        </p:spPr>
        <p:txBody>
          <a:bodyPr>
            <a:normAutofit fontScale="92500" lnSpcReduction="20000"/>
          </a:bodyPr>
          <a:lstStyle/>
          <a:p>
            <a:pPr eaLnBrk="1" hangingPunct="1">
              <a:lnSpc>
                <a:spcPct val="80000"/>
              </a:lnSpc>
            </a:pPr>
            <a:r>
              <a:rPr lang="fr-FR" altLang="fr-FR" sz="1800" i="1" u="sng" dirty="0">
                <a:latin typeface="+mj-lt"/>
              </a:rPr>
              <a:t>Fait acquis par l’expérience</a:t>
            </a:r>
            <a:r>
              <a:rPr lang="fr-FR" altLang="fr-FR" sz="1800" u="sng" dirty="0">
                <a:latin typeface="+mj-lt"/>
              </a:rPr>
              <a:t>:</a:t>
            </a:r>
          </a:p>
          <a:p>
            <a:pPr eaLnBrk="1" hangingPunct="1">
              <a:lnSpc>
                <a:spcPct val="80000"/>
              </a:lnSpc>
            </a:pPr>
            <a:r>
              <a:rPr lang="fr-FR" altLang="fr-FR" sz="1800" dirty="0">
                <a:latin typeface="+mj-lt"/>
              </a:rPr>
              <a:t>La pose d’un AT sur la peau</a:t>
            </a:r>
          </a:p>
          <a:p>
            <a:pPr eaLnBrk="1" hangingPunct="1">
              <a:lnSpc>
                <a:spcPct val="80000"/>
              </a:lnSpc>
            </a:pPr>
            <a:r>
              <a:rPr lang="fr-FR" altLang="fr-FR" sz="1800" dirty="0">
                <a:latin typeface="+mj-lt"/>
              </a:rPr>
              <a:t> au niveau des membres ou du dos</a:t>
            </a:r>
          </a:p>
          <a:p>
            <a:pPr eaLnBrk="1" hangingPunct="1">
              <a:lnSpc>
                <a:spcPct val="80000"/>
              </a:lnSpc>
            </a:pPr>
            <a:r>
              <a:rPr lang="fr-FR" altLang="fr-FR" sz="1800" dirty="0">
                <a:latin typeface="+mj-lt"/>
                <a:sym typeface="Wingdings" panose="05000000000000000000" pitchFamily="2" charset="2"/>
              </a:rPr>
              <a:t> stimulation</a:t>
            </a:r>
          </a:p>
          <a:p>
            <a:pPr eaLnBrk="1" hangingPunct="1">
              <a:lnSpc>
                <a:spcPct val="80000"/>
              </a:lnSpc>
            </a:pPr>
            <a:r>
              <a:rPr lang="fr-FR" altLang="fr-FR" sz="1800" dirty="0">
                <a:latin typeface="+mj-lt"/>
                <a:sym typeface="Wingdings" panose="05000000000000000000" pitchFamily="2" charset="2"/>
              </a:rPr>
              <a:t> au niveau thoraco-abdominal </a:t>
            </a:r>
          </a:p>
          <a:p>
            <a:pPr eaLnBrk="1" hangingPunct="1">
              <a:lnSpc>
                <a:spcPct val="80000"/>
              </a:lnSpc>
            </a:pPr>
            <a:r>
              <a:rPr lang="fr-FR" altLang="fr-FR" sz="1800" dirty="0">
                <a:latin typeface="+mj-lt"/>
                <a:sym typeface="Wingdings" panose="05000000000000000000" pitchFamily="2" charset="2"/>
              </a:rPr>
              <a:t> freination</a:t>
            </a:r>
          </a:p>
          <a:p>
            <a:pPr eaLnBrk="1" hangingPunct="1">
              <a:lnSpc>
                <a:spcPct val="80000"/>
              </a:lnSpc>
            </a:pPr>
            <a:endParaRPr lang="fr-FR" altLang="fr-FR" sz="1800" i="1" u="sng" dirty="0">
              <a:latin typeface="+mj-lt"/>
              <a:sym typeface="Wingdings" panose="05000000000000000000" pitchFamily="2" charset="2"/>
            </a:endParaRPr>
          </a:p>
          <a:p>
            <a:pPr eaLnBrk="1" hangingPunct="1">
              <a:lnSpc>
                <a:spcPct val="80000"/>
              </a:lnSpc>
            </a:pPr>
            <a:r>
              <a:rPr lang="fr-FR" altLang="fr-FR" sz="1800" i="1" u="sng" dirty="0">
                <a:latin typeface="+mj-lt"/>
                <a:sym typeface="Wingdings" panose="05000000000000000000" pitchFamily="2" charset="2"/>
              </a:rPr>
              <a:t>Hypothèse :</a:t>
            </a:r>
          </a:p>
          <a:p>
            <a:pPr eaLnBrk="1" hangingPunct="1">
              <a:lnSpc>
                <a:spcPct val="80000"/>
              </a:lnSpc>
            </a:pPr>
            <a:r>
              <a:rPr lang="fr-FR" altLang="fr-FR" sz="1800" dirty="0">
                <a:latin typeface="+mj-lt"/>
                <a:sym typeface="Wingdings" panose="05000000000000000000" pitchFamily="2" charset="2"/>
              </a:rPr>
              <a:t> Noradrénaline  stimulation</a:t>
            </a:r>
          </a:p>
          <a:p>
            <a:pPr eaLnBrk="1" hangingPunct="1">
              <a:lnSpc>
                <a:spcPct val="80000"/>
              </a:lnSpc>
            </a:pPr>
            <a:r>
              <a:rPr lang="fr-FR" altLang="fr-FR" sz="1800" dirty="0">
                <a:latin typeface="+mj-lt"/>
                <a:sym typeface="Wingdings" panose="05000000000000000000" pitchFamily="2" charset="2"/>
              </a:rPr>
              <a:t> Acétylcholine  freination</a:t>
            </a:r>
          </a:p>
        </p:txBody>
      </p:sp>
      <p:sp>
        <p:nvSpPr>
          <p:cNvPr id="9221" name="Text Box 5">
            <a:extLst>
              <a:ext uri="{FF2B5EF4-FFF2-40B4-BE49-F238E27FC236}">
                <a16:creationId xmlns:a16="http://schemas.microsoft.com/office/drawing/2014/main" id="{EC826ABB-EE89-4242-B35D-0E298FC89227}"/>
              </a:ext>
            </a:extLst>
          </p:cNvPr>
          <p:cNvSpPr txBox="1">
            <a:spLocks noChangeArrowheads="1"/>
          </p:cNvSpPr>
          <p:nvPr/>
        </p:nvSpPr>
        <p:spPr bwMode="auto">
          <a:xfrm>
            <a:off x="6456363" y="3141663"/>
            <a:ext cx="3960812" cy="232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fr-FR" altLang="fr-FR" sz="1800" i="1" dirty="0">
                <a:latin typeface="+mj-lt"/>
              </a:rPr>
              <a:t>Travaux de Odile </a:t>
            </a:r>
            <a:r>
              <a:rPr lang="fr-FR" altLang="fr-FR" sz="1800" i="1" dirty="0" err="1">
                <a:latin typeface="+mj-lt"/>
              </a:rPr>
              <a:t>Auziech</a:t>
            </a:r>
            <a:r>
              <a:rPr lang="fr-FR" altLang="fr-FR" sz="1800" i="1" dirty="0">
                <a:latin typeface="+mj-lt"/>
              </a:rPr>
              <a:t> (Thèse1984) </a:t>
            </a:r>
            <a:r>
              <a:rPr lang="fr-FR" altLang="fr-FR" sz="1400" i="1" dirty="0">
                <a:latin typeface="+mj-lt"/>
              </a:rPr>
              <a:t>citée par C. Terral dans Douleur et acupuncture </a:t>
            </a:r>
            <a:r>
              <a:rPr lang="fr-FR" altLang="fr-FR" sz="1400" i="1" dirty="0" err="1">
                <a:latin typeface="+mj-lt"/>
              </a:rPr>
              <a:t>Sauramps</a:t>
            </a:r>
            <a:r>
              <a:rPr lang="fr-FR" altLang="fr-FR" sz="1400" i="1" dirty="0">
                <a:latin typeface="+mj-lt"/>
              </a:rPr>
              <a:t> </a:t>
            </a:r>
            <a:r>
              <a:rPr lang="fr-FR" altLang="fr-FR" sz="1400" i="1" dirty="0" err="1">
                <a:latin typeface="+mj-lt"/>
              </a:rPr>
              <a:t>Medical</a:t>
            </a:r>
            <a:r>
              <a:rPr lang="fr-FR" altLang="fr-FR" sz="1400" i="1" dirty="0">
                <a:latin typeface="+mj-lt"/>
              </a:rPr>
              <a:t> 2009-p110</a:t>
            </a:r>
          </a:p>
          <a:p>
            <a:pPr eaLnBrk="1" hangingPunct="1">
              <a:spcBef>
                <a:spcPct val="50000"/>
              </a:spcBef>
              <a:buClrTx/>
              <a:buSzTx/>
              <a:buFontTx/>
              <a:buNone/>
            </a:pPr>
            <a:r>
              <a:rPr lang="fr-FR" altLang="fr-FR" sz="1800" dirty="0">
                <a:latin typeface="+mj-lt"/>
              </a:rPr>
              <a:t>Il existe en certains points cutanés (Complexes Neuro-Vasculaires) une double innervation cholinergique et adrénergique, par de fins réseaux de fibres amyéliniques.</a:t>
            </a:r>
          </a:p>
        </p:txBody>
      </p:sp>
      <p:sp>
        <p:nvSpPr>
          <p:cNvPr id="6" name="Espace réservé du pied de page 1">
            <a:extLst>
              <a:ext uri="{FF2B5EF4-FFF2-40B4-BE49-F238E27FC236}">
                <a16:creationId xmlns:a16="http://schemas.microsoft.com/office/drawing/2014/main" id="{F1CB55CA-376B-4A46-9D77-A7C8EBB9C20A}"/>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2331448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9BC6DD2-0477-4AA9-9323-29F82A1B5595}"/>
              </a:ext>
            </a:extLst>
          </p:cNvPr>
          <p:cNvSpPr>
            <a:spLocks noGrp="1"/>
          </p:cNvSpPr>
          <p:nvPr>
            <p:ph/>
          </p:nvPr>
        </p:nvSpPr>
        <p:spPr>
          <a:xfrm>
            <a:off x="609600" y="1292087"/>
            <a:ext cx="10972800" cy="3730487"/>
          </a:xfrm>
        </p:spPr>
        <p:txBody>
          <a:bodyPr rtlCol="0">
            <a:normAutofit lnSpcReduction="10000"/>
          </a:bodyPr>
          <a:lstStyle/>
          <a:p>
            <a:pPr marL="457200">
              <a:lnSpc>
                <a:spcPct val="115000"/>
              </a:lnSpc>
              <a:buClr>
                <a:srgbClr val="00007D"/>
              </a:buClr>
              <a:defRPr/>
            </a:pPr>
            <a:r>
              <a:rPr lang="fr-FR" sz="1800" dirty="0">
                <a:solidFill>
                  <a:srgbClr val="000000"/>
                </a:solidFill>
                <a:latin typeface="+mj-lt"/>
                <a:ea typeface="Calibri" panose="020F0502020204030204" pitchFamily="34" charset="0"/>
              </a:rPr>
              <a:t>L’utilisation d’anneaux test contenant des extraits tissulaires humains nous ont permis par la suite d’établir une hypothèse de corrélation pour chacune de ces 8 phases avec les différents centres segmentaires et supra segmentaires du système nerveux (moelle(1), bulbe (2), protubérance (3), mésencéphale (4), diencéphale (5), noyaux gris de la base (6), commissures inter hémisphériques (7), cortex cérébral (8) (1998 /99).</a:t>
            </a:r>
          </a:p>
          <a:p>
            <a:pPr marL="457200">
              <a:lnSpc>
                <a:spcPct val="115000"/>
              </a:lnSpc>
              <a:buClr>
                <a:srgbClr val="00007D"/>
              </a:buClr>
              <a:defRPr/>
            </a:pPr>
            <a:r>
              <a:rPr lang="fr-FR" sz="1800" dirty="0">
                <a:solidFill>
                  <a:srgbClr val="000000"/>
                </a:solidFill>
                <a:latin typeface="+mj-lt"/>
                <a:ea typeface="Calibri" panose="020F0502020204030204" pitchFamily="34" charset="0"/>
              </a:rPr>
              <a:t>Sachant que la forme fœtus inversé serait plutôt en corrélation avec la moelle et les représentations péri auriculaires avec le cortex et ses commissures inter hémisphériques.</a:t>
            </a:r>
          </a:p>
          <a:p>
            <a:pPr indent="0">
              <a:lnSpc>
                <a:spcPct val="115000"/>
              </a:lnSpc>
              <a:buClr>
                <a:srgbClr val="00007D"/>
              </a:buClr>
              <a:buNone/>
              <a:defRPr/>
            </a:pPr>
            <a:endParaRPr lang="fr-FR" sz="1800" dirty="0">
              <a:solidFill>
                <a:srgbClr val="000000"/>
              </a:solidFill>
              <a:latin typeface="+mj-lt"/>
              <a:ea typeface="Calibri" panose="020F0502020204030204" pitchFamily="34" charset="0"/>
            </a:endParaRPr>
          </a:p>
          <a:p>
            <a:pPr marL="457200">
              <a:lnSpc>
                <a:spcPct val="115000"/>
              </a:lnSpc>
              <a:spcAft>
                <a:spcPts val="1000"/>
              </a:spcAft>
              <a:buClr>
                <a:srgbClr val="00007D"/>
              </a:buClr>
              <a:defRPr/>
            </a:pPr>
            <a:r>
              <a:rPr lang="fr-FR" sz="1800" b="1" dirty="0">
                <a:solidFill>
                  <a:srgbClr val="000000"/>
                </a:solidFill>
                <a:latin typeface="+mj-lt"/>
                <a:ea typeface="Calibri" panose="020F0502020204030204" pitchFamily="34" charset="0"/>
              </a:rPr>
              <a:t>Ces différentes formes réflexes pourraient donc correspondre à la somatotopie répétitive située au niveau de chaque étage important du système nerveux et rappelant l’organigramme corporel général dans le cadre de son organisation topique fonctionnelle.</a:t>
            </a:r>
            <a:endParaRPr lang="fr-FR" sz="1800" dirty="0">
              <a:solidFill>
                <a:srgbClr val="000000"/>
              </a:solidFill>
              <a:latin typeface="+mj-lt"/>
              <a:ea typeface="Calibri" panose="020F0502020204030204" pitchFamily="34" charset="0"/>
            </a:endParaRPr>
          </a:p>
          <a:p>
            <a:pPr>
              <a:defRPr/>
            </a:pPr>
            <a:endParaRPr lang="fr-FR" dirty="0"/>
          </a:p>
        </p:txBody>
      </p:sp>
      <p:sp>
        <p:nvSpPr>
          <p:cNvPr id="4" name="Espace réservé du pied de page 1">
            <a:extLst>
              <a:ext uri="{FF2B5EF4-FFF2-40B4-BE49-F238E27FC236}">
                <a16:creationId xmlns:a16="http://schemas.microsoft.com/office/drawing/2014/main" id="{2542C136-16A7-44C5-B60E-111432DC1D16}"/>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a:extLst>
              <a:ext uri="{FF2B5EF4-FFF2-40B4-BE49-F238E27FC236}">
                <a16:creationId xmlns:a16="http://schemas.microsoft.com/office/drawing/2014/main" id="{E1388E88-2465-4737-A324-4EECD1839B21}"/>
              </a:ext>
            </a:extLst>
          </p:cNvPr>
          <p:cNvSpPr>
            <a:spLocks noGrp="1" noChangeArrowheads="1"/>
          </p:cNvSpPr>
          <p:nvPr>
            <p:ph idx="4294967295"/>
          </p:nvPr>
        </p:nvSpPr>
        <p:spPr>
          <a:xfrm>
            <a:off x="1603583" y="1210227"/>
            <a:ext cx="9183687" cy="4670425"/>
          </a:xfrm>
        </p:spPr>
        <p:txBody>
          <a:bodyPr/>
          <a:lstStyle/>
          <a:p>
            <a:pPr eaLnBrk="1" hangingPunct="1"/>
            <a:r>
              <a:rPr lang="fr-FR" altLang="fr-FR" sz="2400" dirty="0">
                <a:latin typeface="+mj-lt"/>
              </a:rPr>
              <a:t>En 2012, nous avons essayé de créer des conditions expérimentales d’information de lésions transitoires induites réversibles en comparant ce que nous avions déjà trouvé par la clinique (pouls/signal du Dr Nogier), avec une recherche instrumentale (Modulo100® / impédance modifiée)</a:t>
            </a:r>
          </a:p>
          <a:p>
            <a:pPr eaLnBrk="1" hangingPunct="1"/>
            <a:endParaRPr lang="fr-FR" altLang="fr-FR" sz="2400" dirty="0">
              <a:latin typeface="+mj-lt"/>
            </a:endParaRPr>
          </a:p>
          <a:p>
            <a:pPr eaLnBrk="1" hangingPunct="1"/>
            <a:r>
              <a:rPr lang="fr-FR" altLang="fr-FR" sz="2400" dirty="0">
                <a:latin typeface="+mj-lt"/>
              </a:rPr>
              <a:t>L’échantillonnage restreint (7 personnes) portait sur 5 représentations ectodermiques estimées en rapport avec les extraits tissulaires ou gélatines colorées Lee correspondantes</a:t>
            </a:r>
          </a:p>
          <a:p>
            <a:pPr eaLnBrk="1" hangingPunct="1"/>
            <a:endParaRPr lang="fr-FR" altLang="fr-FR" sz="2400" dirty="0"/>
          </a:p>
        </p:txBody>
      </p:sp>
      <p:sp>
        <p:nvSpPr>
          <p:cNvPr id="4" name="Espace réservé du pied de page 1">
            <a:extLst>
              <a:ext uri="{FF2B5EF4-FFF2-40B4-BE49-F238E27FC236}">
                <a16:creationId xmlns:a16="http://schemas.microsoft.com/office/drawing/2014/main" id="{82F2EAB6-0E40-4ADA-9985-578335AD8CCC}"/>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539338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9E6F0B-EBF4-4BD2-8298-6910270E00F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239"/>
          <a:stretch/>
        </p:blipFill>
        <p:spPr bwMode="auto">
          <a:xfrm>
            <a:off x="1333500" y="463826"/>
            <a:ext cx="9800644" cy="607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2C0D8288-55E7-4927-A246-A0D0EBD810C6}"/>
              </a:ext>
            </a:extLst>
          </p:cNvPr>
          <p:cNvSpPr>
            <a:spLocks noGrp="1"/>
          </p:cNvSpPr>
          <p:nvPr>
            <p:ph type="ftr" sz="quarter" idx="11"/>
          </p:nvPr>
        </p:nvSpPr>
        <p:spPr>
          <a:xfrm>
            <a:off x="8077200" y="6173786"/>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3168502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a:extLst>
              <a:ext uri="{FF2B5EF4-FFF2-40B4-BE49-F238E27FC236}">
                <a16:creationId xmlns:a16="http://schemas.microsoft.com/office/drawing/2014/main" id="{4094E38E-FDCB-43B9-ACE6-536D3870F749}"/>
              </a:ext>
            </a:extLst>
          </p:cNvPr>
          <p:cNvSpPr>
            <a:spLocks noGrp="1" noChangeArrowheads="1"/>
          </p:cNvSpPr>
          <p:nvPr>
            <p:ph idx="4294967295"/>
          </p:nvPr>
        </p:nvSpPr>
        <p:spPr>
          <a:xfrm>
            <a:off x="1311965" y="849433"/>
            <a:ext cx="9435548" cy="4477941"/>
          </a:xfrm>
        </p:spPr>
        <p:txBody>
          <a:bodyPr/>
          <a:lstStyle/>
          <a:p>
            <a:pPr eaLnBrk="1" hangingPunct="1"/>
            <a:r>
              <a:rPr lang="fr-FR" altLang="fr-FR" sz="2400" dirty="0">
                <a:latin typeface="+mj-lt"/>
              </a:rPr>
              <a:t>La méthode d’examen conditionne l’expression des résultats</a:t>
            </a:r>
          </a:p>
          <a:p>
            <a:pPr lvl="1" eaLnBrk="1" hangingPunct="1"/>
            <a:r>
              <a:rPr lang="fr-FR" altLang="fr-FR" sz="2000" dirty="0">
                <a:latin typeface="+mj-lt"/>
              </a:rPr>
              <a:t>Zone large pour le pouls</a:t>
            </a:r>
          </a:p>
          <a:p>
            <a:pPr lvl="1" eaLnBrk="1" hangingPunct="1"/>
            <a:r>
              <a:rPr lang="fr-FR" altLang="fr-FR" sz="2000" dirty="0">
                <a:latin typeface="+mj-lt"/>
              </a:rPr>
              <a:t>Point pour la recherche par électrode</a:t>
            </a:r>
          </a:p>
          <a:p>
            <a:pPr lvl="1" eaLnBrk="1" hangingPunct="1"/>
            <a:r>
              <a:rPr lang="fr-FR" altLang="fr-FR" sz="2000" dirty="0">
                <a:latin typeface="+mj-lt"/>
              </a:rPr>
              <a:t>6 ou 8 points selon l’origine embryologique du tissu</a:t>
            </a:r>
          </a:p>
          <a:p>
            <a:pPr lvl="1" eaLnBrk="1" hangingPunct="1"/>
            <a:endParaRPr lang="fr-FR" altLang="fr-FR" sz="2000" dirty="0">
              <a:latin typeface="+mj-lt"/>
            </a:endParaRPr>
          </a:p>
          <a:p>
            <a:pPr eaLnBrk="1" hangingPunct="1"/>
            <a:r>
              <a:rPr lang="fr-FR" altLang="fr-FR" sz="2400" dirty="0">
                <a:latin typeface="+mj-lt"/>
              </a:rPr>
              <a:t>Le temps de réponse est différent </a:t>
            </a:r>
          </a:p>
          <a:p>
            <a:pPr lvl="1" eaLnBrk="1" hangingPunct="1"/>
            <a:r>
              <a:rPr lang="fr-FR" altLang="fr-FR" sz="2000" dirty="0">
                <a:latin typeface="+mj-lt"/>
              </a:rPr>
              <a:t>Dans les 10 secondes pour le pouls</a:t>
            </a:r>
          </a:p>
          <a:p>
            <a:pPr lvl="1" eaLnBrk="1" hangingPunct="1"/>
            <a:r>
              <a:rPr lang="fr-FR" altLang="fr-FR" sz="2000" dirty="0">
                <a:latin typeface="+mj-lt"/>
              </a:rPr>
              <a:t>10 à 60 minutes pour la modification d’impédance</a:t>
            </a:r>
          </a:p>
          <a:p>
            <a:pPr lvl="1" eaLnBrk="1" hangingPunct="1"/>
            <a:r>
              <a:rPr lang="fr-FR" altLang="fr-FR" sz="2000" dirty="0">
                <a:latin typeface="+mj-lt"/>
              </a:rPr>
              <a:t>Au-delà d’1h30, apparition de nombreux points sur et en dehors des </a:t>
            </a:r>
            <a:r>
              <a:rPr lang="fr-FR" altLang="fr-FR" sz="2000" dirty="0" err="1">
                <a:latin typeface="+mj-lt"/>
              </a:rPr>
              <a:t>loci</a:t>
            </a:r>
            <a:r>
              <a:rPr lang="fr-FR" altLang="fr-FR" sz="2000" dirty="0">
                <a:latin typeface="+mj-lt"/>
              </a:rPr>
              <a:t> recherchés, traduisant probablement le processus d’adaptation et de correction</a:t>
            </a:r>
          </a:p>
          <a:p>
            <a:pPr lvl="1" eaLnBrk="1" hangingPunct="1"/>
            <a:r>
              <a:rPr lang="fr-FR" altLang="fr-FR" sz="2000" dirty="0">
                <a:latin typeface="+mj-lt"/>
              </a:rPr>
              <a:t>La modification de l’impédance électrique demande un certain temps pour apparaître, pouvant faire croire à une recherche négative.</a:t>
            </a:r>
          </a:p>
        </p:txBody>
      </p:sp>
      <p:sp>
        <p:nvSpPr>
          <p:cNvPr id="4" name="Espace réservé du pied de page 1">
            <a:extLst>
              <a:ext uri="{FF2B5EF4-FFF2-40B4-BE49-F238E27FC236}">
                <a16:creationId xmlns:a16="http://schemas.microsoft.com/office/drawing/2014/main" id="{45280D6F-F598-4FBA-9C6C-4FD241A7745D}"/>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B72E5CC3-8F5D-4022-8BB2-B29CF41EFC00}"/>
              </a:ext>
            </a:extLst>
          </p:cNvPr>
          <p:cNvSpPr>
            <a:spLocks noGrp="1" noChangeArrowheads="1"/>
          </p:cNvSpPr>
          <p:nvPr>
            <p:ph idx="4294967295"/>
          </p:nvPr>
        </p:nvSpPr>
        <p:spPr>
          <a:xfrm>
            <a:off x="1762539" y="1021556"/>
            <a:ext cx="8229600" cy="4814887"/>
          </a:xfrm>
        </p:spPr>
        <p:txBody>
          <a:bodyPr>
            <a:normAutofit/>
          </a:bodyPr>
          <a:lstStyle/>
          <a:p>
            <a:pPr eaLnBrk="1" hangingPunct="1">
              <a:lnSpc>
                <a:spcPct val="80000"/>
              </a:lnSpc>
            </a:pPr>
            <a:r>
              <a:rPr lang="fr-FR" altLang="fr-FR" sz="2000" b="1" dirty="0">
                <a:latin typeface="+mj-lt"/>
              </a:rPr>
              <a:t>Le protocole utilisé crée des lésions transitoires induites </a:t>
            </a:r>
            <a:r>
              <a:rPr lang="fr-FR" altLang="fr-FR" sz="2000" dirty="0">
                <a:latin typeface="+mj-lt"/>
              </a:rPr>
              <a:t>permettant d’établir un atlas topographique, le plus proche de la réalité, sous forme de zones détectables indiquant où est l’organe étudié.</a:t>
            </a:r>
          </a:p>
          <a:p>
            <a:pPr eaLnBrk="1" hangingPunct="1">
              <a:lnSpc>
                <a:spcPct val="80000"/>
              </a:lnSpc>
            </a:pPr>
            <a:endParaRPr lang="fr-FR" altLang="fr-FR" sz="2000" dirty="0">
              <a:latin typeface="+mj-lt"/>
            </a:endParaRPr>
          </a:p>
          <a:p>
            <a:pPr eaLnBrk="1" hangingPunct="1">
              <a:lnSpc>
                <a:spcPct val="80000"/>
              </a:lnSpc>
            </a:pPr>
            <a:r>
              <a:rPr lang="fr-FR" altLang="fr-FR" sz="2000" b="1" dirty="0">
                <a:latin typeface="+mj-lt"/>
              </a:rPr>
              <a:t>Ces lésions sont réversibles</a:t>
            </a:r>
            <a:r>
              <a:rPr lang="fr-FR" altLang="fr-FR" sz="2000" dirty="0">
                <a:latin typeface="+mj-lt"/>
              </a:rPr>
              <a:t>, entraînant une réponse adaptative fonctionnelle de l’organisme face à une agression modérée qu’il va maîtriser.</a:t>
            </a:r>
          </a:p>
          <a:p>
            <a:pPr eaLnBrk="1" hangingPunct="1">
              <a:lnSpc>
                <a:spcPct val="80000"/>
              </a:lnSpc>
            </a:pPr>
            <a:endParaRPr lang="fr-FR" altLang="fr-FR" sz="2000" dirty="0">
              <a:latin typeface="+mj-lt"/>
            </a:endParaRPr>
          </a:p>
          <a:p>
            <a:pPr eaLnBrk="1" hangingPunct="1">
              <a:lnSpc>
                <a:spcPct val="80000"/>
              </a:lnSpc>
            </a:pPr>
            <a:r>
              <a:rPr lang="fr-FR" altLang="fr-FR" sz="2000" dirty="0">
                <a:latin typeface="+mj-lt"/>
              </a:rPr>
              <a:t>Les prémices de cette correction se manifestent par l’observation de</a:t>
            </a:r>
          </a:p>
          <a:p>
            <a:pPr lvl="1" eaLnBrk="1" hangingPunct="1">
              <a:lnSpc>
                <a:spcPct val="80000"/>
              </a:lnSpc>
            </a:pPr>
            <a:r>
              <a:rPr lang="fr-FR" altLang="fr-FR" dirty="0">
                <a:latin typeface="+mj-lt"/>
              </a:rPr>
              <a:t>Point de Fonction de l’organe</a:t>
            </a:r>
          </a:p>
          <a:p>
            <a:pPr lvl="1" eaLnBrk="1" hangingPunct="1">
              <a:lnSpc>
                <a:spcPct val="80000"/>
              </a:lnSpc>
            </a:pPr>
            <a:r>
              <a:rPr lang="fr-FR" altLang="fr-FR" dirty="0">
                <a:latin typeface="+mj-lt"/>
              </a:rPr>
              <a:t>Point Maître intégrant la fonction de l’organe dans la physiologie de l’organisme</a:t>
            </a:r>
          </a:p>
          <a:p>
            <a:pPr lvl="1" eaLnBrk="1" hangingPunct="1">
              <a:lnSpc>
                <a:spcPct val="80000"/>
              </a:lnSpc>
            </a:pPr>
            <a:endParaRPr lang="fr-FR" altLang="fr-FR" dirty="0">
              <a:latin typeface="+mj-lt"/>
            </a:endParaRPr>
          </a:p>
          <a:p>
            <a:pPr eaLnBrk="1" hangingPunct="1">
              <a:lnSpc>
                <a:spcPct val="80000"/>
              </a:lnSpc>
            </a:pPr>
            <a:r>
              <a:rPr lang="fr-FR" altLang="fr-FR" sz="2000" b="1" dirty="0">
                <a:latin typeface="+mj-lt"/>
              </a:rPr>
              <a:t>La maladie induit des lésions permanentes </a:t>
            </a:r>
            <a:r>
              <a:rPr lang="fr-FR" altLang="fr-FR" sz="2000" dirty="0">
                <a:latin typeface="+mj-lt"/>
              </a:rPr>
              <a:t>moins réversibles dont la caractéristique des points ou zones de correction reste à définir. Il pourrait s’agir de points doubles (Duo).</a:t>
            </a:r>
          </a:p>
          <a:p>
            <a:pPr lvl="1" eaLnBrk="1" hangingPunct="1">
              <a:lnSpc>
                <a:spcPct val="80000"/>
              </a:lnSpc>
            </a:pPr>
            <a:endParaRPr lang="fr-FR" altLang="fr-FR" dirty="0"/>
          </a:p>
        </p:txBody>
      </p:sp>
      <p:sp>
        <p:nvSpPr>
          <p:cNvPr id="4" name="Espace réservé du pied de page 1">
            <a:extLst>
              <a:ext uri="{FF2B5EF4-FFF2-40B4-BE49-F238E27FC236}">
                <a16:creationId xmlns:a16="http://schemas.microsoft.com/office/drawing/2014/main" id="{3818D314-3651-4F1C-9D7E-8D25D519F23F}"/>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4210400-8413-4BA2-BF63-1D37DAE719BF}"/>
              </a:ext>
            </a:extLst>
          </p:cNvPr>
          <p:cNvSpPr txBox="1"/>
          <p:nvPr/>
        </p:nvSpPr>
        <p:spPr>
          <a:xfrm>
            <a:off x="1139686" y="1618335"/>
            <a:ext cx="9621079" cy="4185120"/>
          </a:xfrm>
          <a:prstGeom prst="rect">
            <a:avLst/>
          </a:prstGeom>
          <a:noFill/>
        </p:spPr>
        <p:txBody>
          <a:bodyPr wrap="square">
            <a:spAutoFit/>
          </a:bodyPr>
          <a:lstStyle/>
          <a:p>
            <a:pPr>
              <a:lnSpc>
                <a:spcPct val="80000"/>
              </a:lnSpc>
              <a:defRPr/>
            </a:pPr>
            <a:r>
              <a:rPr lang="fr-FR" altLang="fr-FR" sz="2000" dirty="0"/>
              <a:t>La pose se fait en respiration normale (phase inspiratoire de préférence)</a:t>
            </a:r>
          </a:p>
          <a:p>
            <a:pPr>
              <a:lnSpc>
                <a:spcPct val="80000"/>
              </a:lnSpc>
              <a:defRPr/>
            </a:pPr>
            <a:endParaRPr lang="fr-FR" altLang="fr-FR" sz="2000" dirty="0"/>
          </a:p>
          <a:p>
            <a:pPr>
              <a:lnSpc>
                <a:spcPct val="80000"/>
              </a:lnSpc>
              <a:defRPr/>
            </a:pPr>
            <a:r>
              <a:rPr lang="fr-FR" altLang="fr-FR" sz="2000" dirty="0"/>
              <a:t>Pour les zones d’Organe</a:t>
            </a:r>
          </a:p>
          <a:p>
            <a:pPr lvl="1">
              <a:lnSpc>
                <a:spcPct val="80000"/>
              </a:lnSpc>
              <a:defRPr/>
            </a:pPr>
            <a:r>
              <a:rPr lang="fr-FR" altLang="fr-FR" dirty="0"/>
              <a:t>Pose de l’extrait d’organe ou sa couleur </a:t>
            </a:r>
            <a:r>
              <a:rPr lang="fr-FR" altLang="fr-FR" sz="1400" dirty="0"/>
              <a:t>(L106 pour le foie)</a:t>
            </a:r>
            <a:r>
              <a:rPr lang="fr-FR" altLang="fr-FR" dirty="0"/>
              <a:t> </a:t>
            </a:r>
          </a:p>
          <a:p>
            <a:pPr marL="457200" lvl="1" indent="0">
              <a:lnSpc>
                <a:spcPct val="80000"/>
              </a:lnSpc>
              <a:buNone/>
              <a:defRPr/>
            </a:pPr>
            <a:r>
              <a:rPr lang="fr-FR" altLang="fr-FR" dirty="0"/>
              <a:t>	: une zone d'organe par phase</a:t>
            </a:r>
          </a:p>
          <a:p>
            <a:pPr>
              <a:lnSpc>
                <a:spcPct val="80000"/>
              </a:lnSpc>
              <a:defRPr/>
            </a:pPr>
            <a:endParaRPr lang="fr-FR" altLang="fr-FR" sz="2000" dirty="0"/>
          </a:p>
          <a:p>
            <a:pPr>
              <a:lnSpc>
                <a:spcPct val="80000"/>
              </a:lnSpc>
              <a:defRPr/>
            </a:pPr>
            <a:r>
              <a:rPr lang="fr-FR" altLang="fr-FR" sz="2000" dirty="0"/>
              <a:t>Pour les zones de Fonction (qui regroupent les points de traitement)</a:t>
            </a:r>
          </a:p>
          <a:p>
            <a:pPr lvl="1">
              <a:lnSpc>
                <a:spcPct val="80000"/>
              </a:lnSpc>
              <a:defRPr/>
            </a:pPr>
            <a:r>
              <a:rPr lang="fr-FR" altLang="fr-FR" dirty="0"/>
              <a:t>Pose des 8 filtres de phases </a:t>
            </a:r>
          </a:p>
          <a:p>
            <a:pPr lvl="1">
              <a:lnSpc>
                <a:spcPct val="80000"/>
              </a:lnSpc>
              <a:defRPr/>
            </a:pPr>
            <a:r>
              <a:rPr lang="fr-FR" altLang="fr-FR" i="1" dirty="0"/>
              <a:t>Reste à explorer les zones de fonction sur la face mastoïdienne (filtres des phases 4, 5 et 6), péri-auriculaire (filtres des phases 7 et 8), ce n’était pas l’objet de la recherche,</a:t>
            </a:r>
          </a:p>
          <a:p>
            <a:pPr lvl="1">
              <a:lnSpc>
                <a:spcPct val="80000"/>
              </a:lnSpc>
              <a:defRPr/>
            </a:pPr>
            <a:r>
              <a:rPr lang="fr-FR" altLang="fr-FR" dirty="0"/>
              <a:t>Pose de l’extrait d’organe ou sa couleur </a:t>
            </a:r>
            <a:r>
              <a:rPr lang="fr-FR" altLang="fr-FR" sz="1400" dirty="0"/>
              <a:t>(L106 pour le foie)</a:t>
            </a:r>
          </a:p>
          <a:p>
            <a:pPr lvl="1">
              <a:lnSpc>
                <a:spcPct val="80000"/>
              </a:lnSpc>
              <a:defRPr/>
            </a:pPr>
            <a:endParaRPr lang="fr-FR" altLang="fr-FR" sz="1400" dirty="0"/>
          </a:p>
          <a:p>
            <a:pPr>
              <a:lnSpc>
                <a:spcPct val="80000"/>
              </a:lnSpc>
              <a:defRPr/>
            </a:pPr>
            <a:r>
              <a:rPr lang="fr-FR" altLang="fr-FR" sz="2000" dirty="0"/>
              <a:t>Pour les zones de points Maîtres</a:t>
            </a:r>
          </a:p>
          <a:p>
            <a:pPr lvl="1">
              <a:lnSpc>
                <a:spcPct val="80000"/>
              </a:lnSpc>
              <a:defRPr/>
            </a:pPr>
            <a:r>
              <a:rPr lang="fr-FR" altLang="fr-FR" dirty="0"/>
              <a:t>Pose des 8 filtres des phases (toutes les zones)</a:t>
            </a:r>
          </a:p>
          <a:p>
            <a:pPr lvl="1">
              <a:lnSpc>
                <a:spcPct val="80000"/>
              </a:lnSpc>
              <a:defRPr/>
            </a:pPr>
            <a:r>
              <a:rPr lang="fr-FR" altLang="fr-FR" dirty="0"/>
              <a:t>pour la zone du point Maître: pose des filtres correspondant aux principaux éléments anatomiques intervenant dans une même fonction (par exemple, pour le point Maître digestif : foie, pancréas, intestin grêle, gros intestin, vésicule biliaire, duodénum, estomac, hypothalamus, insula)</a:t>
            </a:r>
          </a:p>
        </p:txBody>
      </p:sp>
      <p:sp>
        <p:nvSpPr>
          <p:cNvPr id="8" name="Titre 7">
            <a:extLst>
              <a:ext uri="{FF2B5EF4-FFF2-40B4-BE49-F238E27FC236}">
                <a16:creationId xmlns:a16="http://schemas.microsoft.com/office/drawing/2014/main" id="{BA6E0895-853D-4182-BB7F-E6DF9235E463}"/>
              </a:ext>
            </a:extLst>
          </p:cNvPr>
          <p:cNvSpPr>
            <a:spLocks noGrp="1"/>
          </p:cNvSpPr>
          <p:nvPr>
            <p:ph type="title"/>
          </p:nvPr>
        </p:nvSpPr>
        <p:spPr>
          <a:xfrm>
            <a:off x="877957" y="297160"/>
            <a:ext cx="10986856" cy="814318"/>
          </a:xfrm>
        </p:spPr>
        <p:txBody>
          <a:bodyPr>
            <a:normAutofit/>
          </a:bodyPr>
          <a:lstStyle/>
          <a:p>
            <a:r>
              <a:rPr lang="fr-FR" sz="2400" dirty="0"/>
              <a:t>Zones d’organe, de fonction et de point maître</a:t>
            </a:r>
          </a:p>
        </p:txBody>
      </p:sp>
      <p:sp>
        <p:nvSpPr>
          <p:cNvPr id="2" name="Espace réservé du pied de page 1">
            <a:extLst>
              <a:ext uri="{FF2B5EF4-FFF2-40B4-BE49-F238E27FC236}">
                <a16:creationId xmlns:a16="http://schemas.microsoft.com/office/drawing/2014/main" id="{1364D04F-229F-469F-B910-63671750DFD5}"/>
              </a:ext>
            </a:extLst>
          </p:cNvPr>
          <p:cNvSpPr>
            <a:spLocks noGrp="1"/>
          </p:cNvSpPr>
          <p:nvPr>
            <p:ph type="ftr" sz="quarter" idx="11"/>
          </p:nvPr>
        </p:nvSpPr>
        <p:spPr>
          <a:xfrm>
            <a:off x="8077200" y="6310312"/>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5745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Image 8">
            <a:extLst>
              <a:ext uri="{FF2B5EF4-FFF2-40B4-BE49-F238E27FC236}">
                <a16:creationId xmlns:a16="http://schemas.microsoft.com/office/drawing/2014/main" id="{DAE17568-01D3-451A-AD62-9127E75A3A1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33391" y="892813"/>
            <a:ext cx="5565912" cy="557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Espace réservé du contenu 6">
            <a:extLst>
              <a:ext uri="{FF2B5EF4-FFF2-40B4-BE49-F238E27FC236}">
                <a16:creationId xmlns:a16="http://schemas.microsoft.com/office/drawing/2014/main" id="{C58CAE55-4C43-426D-9D9F-CCF493677979}"/>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808383" y="811971"/>
            <a:ext cx="4395167" cy="5716667"/>
          </a:xfrm>
        </p:spPr>
      </p:pic>
      <p:sp>
        <p:nvSpPr>
          <p:cNvPr id="17410" name="Titre 1">
            <a:extLst>
              <a:ext uri="{FF2B5EF4-FFF2-40B4-BE49-F238E27FC236}">
                <a16:creationId xmlns:a16="http://schemas.microsoft.com/office/drawing/2014/main" id="{2684286F-33D6-4BC2-860E-A18AD88AFC7F}"/>
              </a:ext>
            </a:extLst>
          </p:cNvPr>
          <p:cNvSpPr>
            <a:spLocks noGrp="1" noChangeArrowheads="1"/>
          </p:cNvSpPr>
          <p:nvPr>
            <p:ph type="title"/>
          </p:nvPr>
        </p:nvSpPr>
        <p:spPr>
          <a:xfrm>
            <a:off x="1814514" y="73025"/>
            <a:ext cx="8853487" cy="852488"/>
          </a:xfrm>
        </p:spPr>
        <p:txBody>
          <a:bodyPr rtlCol="0">
            <a:normAutofit fontScale="90000"/>
          </a:bodyPr>
          <a:lstStyle/>
          <a:p>
            <a:pPr>
              <a:defRPr/>
            </a:pPr>
            <a:r>
              <a:rPr lang="fr-FR" altLang="fr-FR" sz="3200" dirty="0" err="1"/>
              <a:t>Auriculomédecine</a:t>
            </a:r>
            <a:r>
              <a:rPr lang="fr-FR" altLang="fr-FR" sz="4000" dirty="0"/>
              <a:t> </a:t>
            </a:r>
            <a:r>
              <a:rPr lang="fr-FR" altLang="fr-FR" sz="3200" dirty="0"/>
              <a:t>no15. </a:t>
            </a:r>
            <a:r>
              <a:rPr lang="fr-FR" altLang="fr-FR" sz="2200" dirty="0"/>
              <a:t>Avril 1979 p16/17.</a:t>
            </a:r>
            <a:br>
              <a:rPr lang="fr-FR" altLang="fr-FR" sz="3200" dirty="0"/>
            </a:br>
            <a:r>
              <a:rPr lang="fr-FR" altLang="fr-FR" sz="3200" dirty="0"/>
              <a:t> Révolution dans les localisations auriculaires</a:t>
            </a:r>
          </a:p>
        </p:txBody>
      </p:sp>
      <p:sp>
        <p:nvSpPr>
          <p:cNvPr id="4" name="Espace réservé du pied de page 3">
            <a:extLst>
              <a:ext uri="{FF2B5EF4-FFF2-40B4-BE49-F238E27FC236}">
                <a16:creationId xmlns:a16="http://schemas.microsoft.com/office/drawing/2014/main" id="{3A379E98-666B-4682-B65B-C81DF3A71AB2}"/>
              </a:ext>
            </a:extLst>
          </p:cNvPr>
          <p:cNvSpPr>
            <a:spLocks noGrp="1"/>
          </p:cNvSpPr>
          <p:nvPr>
            <p:ph type="ftr" sz="quarter" idx="11"/>
          </p:nvPr>
        </p:nvSpPr>
        <p:spPr>
          <a:xfrm>
            <a:off x="8077200" y="6250333"/>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hase 3 cachée livre bleu+couleurs">
            <a:extLst>
              <a:ext uri="{FF2B5EF4-FFF2-40B4-BE49-F238E27FC236}">
                <a16:creationId xmlns:a16="http://schemas.microsoft.com/office/drawing/2014/main" id="{3BA244F8-333C-4493-A8EA-F98CA53ED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700" y="3723861"/>
            <a:ext cx="2688630" cy="26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pied de page 4">
            <a:extLst>
              <a:ext uri="{FF2B5EF4-FFF2-40B4-BE49-F238E27FC236}">
                <a16:creationId xmlns:a16="http://schemas.microsoft.com/office/drawing/2014/main" id="{B7056AEE-D777-4BD8-8A8C-1874E88C6B6A}"/>
              </a:ext>
            </a:extLst>
          </p:cNvPr>
          <p:cNvSpPr>
            <a:spLocks noGrp="1"/>
          </p:cNvSpPr>
          <p:nvPr>
            <p:ph type="ftr" sz="quarter" idx="11"/>
          </p:nvPr>
        </p:nvSpPr>
        <p:spPr>
          <a:xfrm>
            <a:off x="8077200" y="6317285"/>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26980" name="Image 1">
            <a:extLst>
              <a:ext uri="{FF2B5EF4-FFF2-40B4-BE49-F238E27FC236}">
                <a16:creationId xmlns:a16="http://schemas.microsoft.com/office/drawing/2014/main" id="{64608805-2D1C-4033-B6AC-960AAA93CF7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1071" y="457201"/>
            <a:ext cx="4850012"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phase 3 livre bleu+couleurs">
            <a:extLst>
              <a:ext uri="{FF2B5EF4-FFF2-40B4-BE49-F238E27FC236}">
                <a16:creationId xmlns:a16="http://schemas.microsoft.com/office/drawing/2014/main" id="{0114CFFC-62CF-4CA4-89BA-B056554B166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71070" y="3723861"/>
            <a:ext cx="2688630" cy="260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artes ectoderme Phases 1-2-3 couleurs">
            <a:extLst>
              <a:ext uri="{FF2B5EF4-FFF2-40B4-BE49-F238E27FC236}">
                <a16:creationId xmlns:a16="http://schemas.microsoft.com/office/drawing/2014/main" id="{C6367AF5-B1B3-4201-AF9C-9FEE041026E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69411" y="1382155"/>
            <a:ext cx="3286125" cy="4319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4">
            <a:extLst>
              <a:ext uri="{FF2B5EF4-FFF2-40B4-BE49-F238E27FC236}">
                <a16:creationId xmlns:a16="http://schemas.microsoft.com/office/drawing/2014/main" id="{3CBD94D4-C540-491B-B300-B06EC59E1232}"/>
              </a:ext>
            </a:extLst>
          </p:cNvPr>
          <p:cNvSpPr>
            <a:spLocks noGrp="1" noChangeArrowheads="1"/>
          </p:cNvSpPr>
          <p:nvPr>
            <p:ph type="title"/>
          </p:nvPr>
        </p:nvSpPr>
        <p:spPr>
          <a:xfrm>
            <a:off x="3941694" y="349251"/>
            <a:ext cx="4977020" cy="509587"/>
          </a:xfrm>
        </p:spPr>
        <p:txBody>
          <a:bodyPr>
            <a:normAutofit fontScale="90000"/>
          </a:bodyPr>
          <a:lstStyle/>
          <a:p>
            <a:pPr eaLnBrk="1" hangingPunct="1"/>
            <a:r>
              <a:rPr lang="fr-FR" altLang="fr-FR" dirty="0"/>
              <a:t> </a:t>
            </a:r>
            <a:r>
              <a:rPr lang="fr-FR" altLang="fr-FR" sz="2700" dirty="0"/>
              <a:t>la zone de l’organe (topographique)</a:t>
            </a:r>
          </a:p>
        </p:txBody>
      </p:sp>
      <p:pic>
        <p:nvPicPr>
          <p:cNvPr id="107524" name="Picture 4" descr="cartes ectoderme Phases 1-2-3 couleurs">
            <a:extLst>
              <a:ext uri="{FF2B5EF4-FFF2-40B4-BE49-F238E27FC236}">
                <a16:creationId xmlns:a16="http://schemas.microsoft.com/office/drawing/2014/main" id="{D0695998-F6BC-4EA6-94A0-DE172A242029}"/>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a:xfrm>
            <a:off x="804794" y="1674079"/>
            <a:ext cx="3136900" cy="41195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6" name="Text Box 5">
            <a:extLst>
              <a:ext uri="{FF2B5EF4-FFF2-40B4-BE49-F238E27FC236}">
                <a16:creationId xmlns:a16="http://schemas.microsoft.com/office/drawing/2014/main" id="{594DC44C-942F-46FE-B9EA-239DB0466F21}"/>
              </a:ext>
            </a:extLst>
          </p:cNvPr>
          <p:cNvSpPr txBox="1">
            <a:spLocks noChangeArrowheads="1"/>
          </p:cNvSpPr>
          <p:nvPr/>
        </p:nvSpPr>
        <p:spPr bwMode="auto">
          <a:xfrm>
            <a:off x="1703388" y="5661026"/>
            <a:ext cx="3382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200">
                <a:latin typeface="Arial" panose="020B0604020202020204" pitchFamily="34" charset="0"/>
                <a:cs typeface="Arial" panose="020B0604020202020204" pitchFamily="34" charset="0"/>
              </a:rPr>
              <a:t>Points Réflexes Auriculaires –Compléments des Points Réflexes Auriculaires  Paul Nogier 1987-1989</a:t>
            </a:r>
          </a:p>
        </p:txBody>
      </p:sp>
      <p:pic>
        <p:nvPicPr>
          <p:cNvPr id="11" name="Picture 8" descr="carte zone autour oreille dte Julienne couleurs">
            <a:extLst>
              <a:ext uri="{FF2B5EF4-FFF2-40B4-BE49-F238E27FC236}">
                <a16:creationId xmlns:a16="http://schemas.microsoft.com/office/drawing/2014/main" id="{F1573734-5A70-45BC-BD4B-AB301500EF9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74266" y="1674079"/>
            <a:ext cx="3382961"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artes ectoderme Phases 4-5-6 couleurs">
            <a:extLst>
              <a:ext uri="{FF2B5EF4-FFF2-40B4-BE49-F238E27FC236}">
                <a16:creationId xmlns:a16="http://schemas.microsoft.com/office/drawing/2014/main" id="{BE34A131-B1FC-4CA4-955C-D3B754B236C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78400" y="1674079"/>
            <a:ext cx="2235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1">
            <a:extLst>
              <a:ext uri="{FF2B5EF4-FFF2-40B4-BE49-F238E27FC236}">
                <a16:creationId xmlns:a16="http://schemas.microsoft.com/office/drawing/2014/main" id="{CDC9C67F-3335-4F9D-B71F-E92EED16D1CA}"/>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9034" name="Group 12">
            <a:extLst>
              <a:ext uri="{FF2B5EF4-FFF2-40B4-BE49-F238E27FC236}">
                <a16:creationId xmlns:a16="http://schemas.microsoft.com/office/drawing/2014/main" id="{D9EF0DA7-EB27-41CF-8926-EFCE82ABC025}"/>
              </a:ext>
            </a:extLst>
          </p:cNvPr>
          <p:cNvGrpSpPr>
            <a:grpSpLocks/>
          </p:cNvGrpSpPr>
          <p:nvPr/>
        </p:nvGrpSpPr>
        <p:grpSpPr bwMode="auto">
          <a:xfrm>
            <a:off x="3955259" y="4968277"/>
            <a:ext cx="5932486" cy="1876425"/>
            <a:chOff x="-2021" y="670"/>
            <a:chExt cx="3337" cy="3463"/>
          </a:xfrm>
        </p:grpSpPr>
        <p:pic>
          <p:nvPicPr>
            <p:cNvPr id="129037" name="Picture 4" descr="bulbe livre bleu">
              <a:extLst>
                <a:ext uri="{FF2B5EF4-FFF2-40B4-BE49-F238E27FC236}">
                  <a16:creationId xmlns:a16="http://schemas.microsoft.com/office/drawing/2014/main" id="{5A8CD393-5CF3-4642-A093-F67886894B4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21" y="1006"/>
              <a:ext cx="1147" cy="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8" name="Picture 3" descr="glande mam livre bleu">
              <a:extLst>
                <a:ext uri="{FF2B5EF4-FFF2-40B4-BE49-F238E27FC236}">
                  <a16:creationId xmlns:a16="http://schemas.microsoft.com/office/drawing/2014/main" id="{5A85C487-15A9-4BC0-84F6-4AFD369D2C8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0" y="670"/>
              <a:ext cx="716" cy="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026" name="Espace réservé du numéro de diapositive 6">
            <a:extLst>
              <a:ext uri="{FF2B5EF4-FFF2-40B4-BE49-F238E27FC236}">
                <a16:creationId xmlns:a16="http://schemas.microsoft.com/office/drawing/2014/main" id="{981D2FCA-130A-4AFB-9924-7C4768ABCF80}"/>
              </a:ext>
            </a:extLst>
          </p:cNvPr>
          <p:cNvSpPr txBox="1">
            <a:spLocks noGrp="1"/>
          </p:cNvSpPr>
          <p:nvPr/>
        </p:nvSpPr>
        <p:spPr bwMode="auto">
          <a:xfrm>
            <a:off x="8077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3C6741B2-B116-4D3D-88E5-BE20DEA354FE}" type="slidenum">
              <a:rPr lang="fr-FR" altLang="fr-FR" sz="1200">
                <a:latin typeface="Arial Black" panose="020B0A04020102020204" pitchFamily="34" charset="0"/>
                <a:cs typeface="Arial" panose="020B0604020202020204" pitchFamily="34" charset="0"/>
              </a:rPr>
              <a:pPr algn="r"/>
              <a:t>122</a:t>
            </a:fld>
            <a:endParaRPr lang="fr-FR" altLang="fr-FR" sz="1200">
              <a:latin typeface="Arial Black" panose="020B0A04020102020204" pitchFamily="34" charset="0"/>
              <a:cs typeface="Arial" panose="020B0604020202020204" pitchFamily="34" charset="0"/>
            </a:endParaRPr>
          </a:p>
        </p:txBody>
      </p:sp>
      <p:sp>
        <p:nvSpPr>
          <p:cNvPr id="150530" name="Rectangle 2">
            <a:extLst>
              <a:ext uri="{FF2B5EF4-FFF2-40B4-BE49-F238E27FC236}">
                <a16:creationId xmlns:a16="http://schemas.microsoft.com/office/drawing/2014/main" id="{C77FF1F9-A888-47C7-94EF-85D2D34FD15F}"/>
              </a:ext>
            </a:extLst>
          </p:cNvPr>
          <p:cNvSpPr>
            <a:spLocks noGrp="1" noChangeArrowheads="1"/>
          </p:cNvSpPr>
          <p:nvPr>
            <p:ph type="title"/>
          </p:nvPr>
        </p:nvSpPr>
        <p:spPr>
          <a:xfrm>
            <a:off x="838200" y="287286"/>
            <a:ext cx="10515600" cy="797426"/>
          </a:xfrm>
        </p:spPr>
        <p:txBody>
          <a:bodyPr/>
          <a:lstStyle/>
          <a:p>
            <a:pPr eaLnBrk="1" hangingPunct="1"/>
            <a:r>
              <a:rPr lang="fr-FR" altLang="fr-FR" sz="2400" dirty="0"/>
              <a:t>Les points identifiés sur les représentations réflexes par l’électrode du Modulo 100</a:t>
            </a:r>
          </a:p>
        </p:txBody>
      </p:sp>
      <p:sp>
        <p:nvSpPr>
          <p:cNvPr id="3" name="Espace réservé du pied de page 2">
            <a:extLst>
              <a:ext uri="{FF2B5EF4-FFF2-40B4-BE49-F238E27FC236}">
                <a16:creationId xmlns:a16="http://schemas.microsoft.com/office/drawing/2014/main" id="{233032B9-95F2-44E7-BCCF-26045ED8D9C6}"/>
              </a:ext>
            </a:extLst>
          </p:cNvPr>
          <p:cNvSpPr>
            <a:spLocks noGrp="1"/>
          </p:cNvSpPr>
          <p:nvPr>
            <p:ph type="ftr" sz="quarter" idx="11"/>
          </p:nvPr>
        </p:nvSpPr>
        <p:spPr>
          <a:xfrm>
            <a:off x="0" y="6303420"/>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138244" name="Picture 46" descr="carte zone autour oreille dte Julienne couleurs">
            <a:extLst>
              <a:ext uri="{FF2B5EF4-FFF2-40B4-BE49-F238E27FC236}">
                <a16:creationId xmlns:a16="http://schemas.microsoft.com/office/drawing/2014/main" id="{3DBA1801-4ADC-46B1-A857-9E1B5958581C}"/>
              </a:ext>
            </a:extLst>
          </p:cNvPr>
          <p:cNvPicPr>
            <a:picLocks noGrp="1" noChangeAspect="1" noChangeArrowheads="1"/>
          </p:cNvPicPr>
          <p:nvPr>
            <p:ph sz="half" idx="4294967295"/>
          </p:nvPr>
        </p:nvPicPr>
        <p:blipFill>
          <a:blip r:embed="rId4" cstate="screen">
            <a:extLst>
              <a:ext uri="{28A0092B-C50C-407E-A947-70E740481C1C}">
                <a14:useLocalDpi xmlns:a14="http://schemas.microsoft.com/office/drawing/2010/main" val="0"/>
              </a:ext>
            </a:extLst>
          </a:blip>
          <a:srcRect/>
          <a:stretch>
            <a:fillRect/>
          </a:stretch>
        </p:blipFill>
        <p:spPr>
          <a:xfrm>
            <a:off x="7633496" y="1720850"/>
            <a:ext cx="2930525" cy="3168650"/>
          </a:xfrm>
        </p:spPr>
      </p:pic>
      <p:pic>
        <p:nvPicPr>
          <p:cNvPr id="150538" name="Picture 10" descr="cartes ectoderme Phases 4-5-6 couleurs">
            <a:extLst>
              <a:ext uri="{FF2B5EF4-FFF2-40B4-BE49-F238E27FC236}">
                <a16:creationId xmlns:a16="http://schemas.microsoft.com/office/drawing/2014/main" id="{133AAD40-E86E-4137-A2AA-01F588F6E36E}"/>
              </a:ext>
            </a:extLst>
          </p:cNvPr>
          <p:cNvPicPr>
            <a:picLocks noGrp="1" noChangeAspect="1" noChangeArrowheads="1"/>
          </p:cNvPicPr>
          <p:nvPr>
            <p:ph sz="quarter" idx="4294967295"/>
          </p:nvPr>
        </p:nvPicPr>
        <p:blipFill>
          <a:blip r:embed="rId5" cstate="screen">
            <a:extLst>
              <a:ext uri="{28A0092B-C50C-407E-A947-70E740481C1C}">
                <a14:useLocalDpi xmlns:a14="http://schemas.microsoft.com/office/drawing/2010/main" val="0"/>
              </a:ext>
            </a:extLst>
          </a:blip>
          <a:srcRect/>
          <a:stretch>
            <a:fillRect/>
          </a:stretch>
        </p:blipFill>
        <p:spPr>
          <a:xfrm>
            <a:off x="5200650" y="1522412"/>
            <a:ext cx="2182812" cy="3743325"/>
          </a:xfrm>
        </p:spPr>
      </p:pic>
      <p:pic>
        <p:nvPicPr>
          <p:cNvPr id="150537" name="Picture 9" descr="cartes ectoderme Phases 1-2-3 couleurs">
            <a:extLst>
              <a:ext uri="{FF2B5EF4-FFF2-40B4-BE49-F238E27FC236}">
                <a16:creationId xmlns:a16="http://schemas.microsoft.com/office/drawing/2014/main" id="{8B31BA09-A1A7-4FBF-B3F1-4F65A8755DD6}"/>
              </a:ext>
            </a:extLst>
          </p:cNvPr>
          <p:cNvPicPr>
            <a:picLocks noGrp="1" noChangeAspect="1" noChangeArrowheads="1"/>
          </p:cNvPicPr>
          <p:nvPr>
            <p:ph sz="quarter" idx="4294967295"/>
          </p:nvPr>
        </p:nvPicPr>
        <p:blipFill>
          <a:blip r:embed="rId6" cstate="screen">
            <a:extLst>
              <a:ext uri="{28A0092B-C50C-407E-A947-70E740481C1C}">
                <a14:useLocalDpi xmlns:a14="http://schemas.microsoft.com/office/drawing/2010/main" val="0"/>
              </a:ext>
            </a:extLst>
          </a:blip>
          <a:srcRect/>
          <a:stretch>
            <a:fillRect/>
          </a:stretch>
        </p:blipFill>
        <p:spPr>
          <a:xfrm>
            <a:off x="1789906" y="1813116"/>
            <a:ext cx="2633663" cy="4032250"/>
          </a:xfrm>
        </p:spPr>
      </p:pic>
      <p:grpSp>
        <p:nvGrpSpPr>
          <p:cNvPr id="138248" name="Group 8">
            <a:extLst>
              <a:ext uri="{FF2B5EF4-FFF2-40B4-BE49-F238E27FC236}">
                <a16:creationId xmlns:a16="http://schemas.microsoft.com/office/drawing/2014/main" id="{032D87CC-652C-49EA-AB65-C32DFC92A94D}"/>
              </a:ext>
            </a:extLst>
          </p:cNvPr>
          <p:cNvGrpSpPr>
            <a:grpSpLocks/>
          </p:cNvGrpSpPr>
          <p:nvPr/>
        </p:nvGrpSpPr>
        <p:grpSpPr bwMode="auto">
          <a:xfrm>
            <a:off x="2509839" y="2205038"/>
            <a:ext cx="7343775" cy="2684462"/>
            <a:chOff x="618" y="1389"/>
            <a:chExt cx="4626" cy="1691"/>
          </a:xfrm>
        </p:grpSpPr>
        <p:grpSp>
          <p:nvGrpSpPr>
            <p:cNvPr id="129039" name="Group 49">
              <a:extLst>
                <a:ext uri="{FF2B5EF4-FFF2-40B4-BE49-F238E27FC236}">
                  <a16:creationId xmlns:a16="http://schemas.microsoft.com/office/drawing/2014/main" id="{581E475A-3007-46A2-94A6-592A52B0362A}"/>
                </a:ext>
              </a:extLst>
            </p:cNvPr>
            <p:cNvGrpSpPr>
              <a:grpSpLocks/>
            </p:cNvGrpSpPr>
            <p:nvPr/>
          </p:nvGrpSpPr>
          <p:grpSpPr bwMode="auto">
            <a:xfrm>
              <a:off x="618" y="1389"/>
              <a:ext cx="1134" cy="1691"/>
              <a:chOff x="612" y="1377"/>
              <a:chExt cx="1134" cy="1691"/>
            </a:xfrm>
          </p:grpSpPr>
          <p:sp>
            <p:nvSpPr>
              <p:cNvPr id="129062" name="Oval 11">
                <a:extLst>
                  <a:ext uri="{FF2B5EF4-FFF2-40B4-BE49-F238E27FC236}">
                    <a16:creationId xmlns:a16="http://schemas.microsoft.com/office/drawing/2014/main" id="{45733680-3EA4-4D41-A8C2-3F66F7F05CCD}"/>
                  </a:ext>
                </a:extLst>
              </p:cNvPr>
              <p:cNvSpPr>
                <a:spLocks noChangeArrowheads="1"/>
              </p:cNvSpPr>
              <p:nvPr/>
            </p:nvSpPr>
            <p:spPr bwMode="auto">
              <a:xfrm>
                <a:off x="1701" y="184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3" name="Oval 12">
                <a:extLst>
                  <a:ext uri="{FF2B5EF4-FFF2-40B4-BE49-F238E27FC236}">
                    <a16:creationId xmlns:a16="http://schemas.microsoft.com/office/drawing/2014/main" id="{7F21ED56-7755-4101-8DA1-06A70FDDEFCC}"/>
                  </a:ext>
                </a:extLst>
              </p:cNvPr>
              <p:cNvSpPr>
                <a:spLocks noChangeArrowheads="1"/>
              </p:cNvSpPr>
              <p:nvPr/>
            </p:nvSpPr>
            <p:spPr bwMode="auto">
              <a:xfrm>
                <a:off x="1456" y="1377"/>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4" name="Oval 13">
                <a:extLst>
                  <a:ext uri="{FF2B5EF4-FFF2-40B4-BE49-F238E27FC236}">
                    <a16:creationId xmlns:a16="http://schemas.microsoft.com/office/drawing/2014/main" id="{FD559298-E09D-493C-BE40-63280C2D47F8}"/>
                  </a:ext>
                </a:extLst>
              </p:cNvPr>
              <p:cNvSpPr>
                <a:spLocks noChangeArrowheads="1"/>
              </p:cNvSpPr>
              <p:nvPr/>
            </p:nvSpPr>
            <p:spPr bwMode="auto">
              <a:xfrm>
                <a:off x="1298" y="2883"/>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5" name="Oval 19">
                <a:extLst>
                  <a:ext uri="{FF2B5EF4-FFF2-40B4-BE49-F238E27FC236}">
                    <a16:creationId xmlns:a16="http://schemas.microsoft.com/office/drawing/2014/main" id="{D1B376A2-4BE4-402C-9E75-572CA88818B5}"/>
                  </a:ext>
                </a:extLst>
              </p:cNvPr>
              <p:cNvSpPr>
                <a:spLocks noChangeArrowheads="1"/>
              </p:cNvSpPr>
              <p:nvPr/>
            </p:nvSpPr>
            <p:spPr bwMode="auto">
              <a:xfrm>
                <a:off x="1610" y="188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6" name="Oval 20">
                <a:extLst>
                  <a:ext uri="{FF2B5EF4-FFF2-40B4-BE49-F238E27FC236}">
                    <a16:creationId xmlns:a16="http://schemas.microsoft.com/office/drawing/2014/main" id="{636F7054-42F0-4212-B979-7675DC622446}"/>
                  </a:ext>
                </a:extLst>
              </p:cNvPr>
              <p:cNvSpPr>
                <a:spLocks noChangeArrowheads="1"/>
              </p:cNvSpPr>
              <p:nvPr/>
            </p:nvSpPr>
            <p:spPr bwMode="auto">
              <a:xfrm>
                <a:off x="1156" y="2341"/>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7" name="Oval 21">
                <a:extLst>
                  <a:ext uri="{FF2B5EF4-FFF2-40B4-BE49-F238E27FC236}">
                    <a16:creationId xmlns:a16="http://schemas.microsoft.com/office/drawing/2014/main" id="{0F1CE989-ACBA-453A-9E08-561D7970E88B}"/>
                  </a:ext>
                </a:extLst>
              </p:cNvPr>
              <p:cNvSpPr>
                <a:spLocks noChangeArrowheads="1"/>
              </p:cNvSpPr>
              <p:nvPr/>
            </p:nvSpPr>
            <p:spPr bwMode="auto">
              <a:xfrm>
                <a:off x="833" y="256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8" name="Oval 27">
                <a:extLst>
                  <a:ext uri="{FF2B5EF4-FFF2-40B4-BE49-F238E27FC236}">
                    <a16:creationId xmlns:a16="http://schemas.microsoft.com/office/drawing/2014/main" id="{155B7895-4417-4DD7-9BE8-E72AD36235A7}"/>
                  </a:ext>
                </a:extLst>
              </p:cNvPr>
              <p:cNvSpPr>
                <a:spLocks noChangeArrowheads="1"/>
              </p:cNvSpPr>
              <p:nvPr/>
            </p:nvSpPr>
            <p:spPr bwMode="auto">
              <a:xfrm>
                <a:off x="1519" y="149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9" name="Oval 28">
                <a:extLst>
                  <a:ext uri="{FF2B5EF4-FFF2-40B4-BE49-F238E27FC236}">
                    <a16:creationId xmlns:a16="http://schemas.microsoft.com/office/drawing/2014/main" id="{7665C214-F056-490D-B7BE-DDF12F82511F}"/>
                  </a:ext>
                </a:extLst>
              </p:cNvPr>
              <p:cNvSpPr>
                <a:spLocks noChangeArrowheads="1"/>
              </p:cNvSpPr>
              <p:nvPr/>
            </p:nvSpPr>
            <p:spPr bwMode="auto">
              <a:xfrm>
                <a:off x="1519" y="1933"/>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70" name="Oval 29">
                <a:extLst>
                  <a:ext uri="{FF2B5EF4-FFF2-40B4-BE49-F238E27FC236}">
                    <a16:creationId xmlns:a16="http://schemas.microsoft.com/office/drawing/2014/main" id="{7F6388B0-B10B-41F7-90BA-6CC4BAB6976E}"/>
                  </a:ext>
                </a:extLst>
              </p:cNvPr>
              <p:cNvSpPr>
                <a:spLocks noChangeArrowheads="1"/>
              </p:cNvSpPr>
              <p:nvPr/>
            </p:nvSpPr>
            <p:spPr bwMode="auto">
              <a:xfrm>
                <a:off x="1292" y="302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71" name="Oval 35">
                <a:extLst>
                  <a:ext uri="{FF2B5EF4-FFF2-40B4-BE49-F238E27FC236}">
                    <a16:creationId xmlns:a16="http://schemas.microsoft.com/office/drawing/2014/main" id="{911EA3EC-C47D-474E-9729-F168C957498E}"/>
                  </a:ext>
                </a:extLst>
              </p:cNvPr>
              <p:cNvSpPr>
                <a:spLocks noChangeArrowheads="1"/>
              </p:cNvSpPr>
              <p:nvPr/>
            </p:nvSpPr>
            <p:spPr bwMode="auto">
              <a:xfrm>
                <a:off x="612" y="2069"/>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72" name="Oval 36">
                <a:extLst>
                  <a:ext uri="{FF2B5EF4-FFF2-40B4-BE49-F238E27FC236}">
                    <a16:creationId xmlns:a16="http://schemas.microsoft.com/office/drawing/2014/main" id="{35548198-134F-499E-8907-3C3736D6B794}"/>
                  </a:ext>
                </a:extLst>
              </p:cNvPr>
              <p:cNvSpPr>
                <a:spLocks noChangeArrowheads="1"/>
              </p:cNvSpPr>
              <p:nvPr/>
            </p:nvSpPr>
            <p:spPr bwMode="auto">
              <a:xfrm>
                <a:off x="1465" y="2777"/>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73" name="Oval 37">
                <a:extLst>
                  <a:ext uri="{FF2B5EF4-FFF2-40B4-BE49-F238E27FC236}">
                    <a16:creationId xmlns:a16="http://schemas.microsoft.com/office/drawing/2014/main" id="{2EA8FF56-17C2-4AE6-9E3C-B9A5A712C9DF}"/>
                  </a:ext>
                </a:extLst>
              </p:cNvPr>
              <p:cNvSpPr>
                <a:spLocks noChangeArrowheads="1"/>
              </p:cNvSpPr>
              <p:nvPr/>
            </p:nvSpPr>
            <p:spPr bwMode="auto">
              <a:xfrm>
                <a:off x="1429" y="2296"/>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grpSp>
        <p:grpSp>
          <p:nvGrpSpPr>
            <p:cNvPr id="129040" name="Group 50">
              <a:extLst>
                <a:ext uri="{FF2B5EF4-FFF2-40B4-BE49-F238E27FC236}">
                  <a16:creationId xmlns:a16="http://schemas.microsoft.com/office/drawing/2014/main" id="{2C3DE5D9-E5A8-43E4-90D7-CB3D59386FDA}"/>
                </a:ext>
              </a:extLst>
            </p:cNvPr>
            <p:cNvGrpSpPr>
              <a:grpSpLocks/>
            </p:cNvGrpSpPr>
            <p:nvPr/>
          </p:nvGrpSpPr>
          <p:grpSpPr bwMode="auto">
            <a:xfrm>
              <a:off x="2568" y="1480"/>
              <a:ext cx="919" cy="1600"/>
              <a:chOff x="2568" y="1468"/>
              <a:chExt cx="919" cy="1600"/>
            </a:xfrm>
          </p:grpSpPr>
          <p:sp>
            <p:nvSpPr>
              <p:cNvPr id="129050" name="Oval 14">
                <a:extLst>
                  <a:ext uri="{FF2B5EF4-FFF2-40B4-BE49-F238E27FC236}">
                    <a16:creationId xmlns:a16="http://schemas.microsoft.com/office/drawing/2014/main" id="{D6A5499E-FEA2-4DE0-924A-1B51318D873B}"/>
                  </a:ext>
                </a:extLst>
              </p:cNvPr>
              <p:cNvSpPr>
                <a:spLocks noChangeArrowheads="1"/>
              </p:cNvSpPr>
              <p:nvPr/>
            </p:nvSpPr>
            <p:spPr bwMode="auto">
              <a:xfrm>
                <a:off x="3355" y="178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1" name="Oval 15">
                <a:extLst>
                  <a:ext uri="{FF2B5EF4-FFF2-40B4-BE49-F238E27FC236}">
                    <a16:creationId xmlns:a16="http://schemas.microsoft.com/office/drawing/2014/main" id="{BCD989B9-52B5-4E4A-A6A8-1D14CCB4A50D}"/>
                  </a:ext>
                </a:extLst>
              </p:cNvPr>
              <p:cNvSpPr>
                <a:spLocks noChangeArrowheads="1"/>
              </p:cNvSpPr>
              <p:nvPr/>
            </p:nvSpPr>
            <p:spPr bwMode="auto">
              <a:xfrm>
                <a:off x="3397" y="2057"/>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2" name="Oval 16">
                <a:extLst>
                  <a:ext uri="{FF2B5EF4-FFF2-40B4-BE49-F238E27FC236}">
                    <a16:creationId xmlns:a16="http://schemas.microsoft.com/office/drawing/2014/main" id="{B9FD7CAF-32AE-4E80-BF2A-B9046E741775}"/>
                  </a:ext>
                </a:extLst>
              </p:cNvPr>
              <p:cNvSpPr>
                <a:spLocks noChangeArrowheads="1"/>
              </p:cNvSpPr>
              <p:nvPr/>
            </p:nvSpPr>
            <p:spPr bwMode="auto">
              <a:xfrm>
                <a:off x="2568" y="2976"/>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3" name="Oval 22">
                <a:extLst>
                  <a:ext uri="{FF2B5EF4-FFF2-40B4-BE49-F238E27FC236}">
                    <a16:creationId xmlns:a16="http://schemas.microsoft.com/office/drawing/2014/main" id="{B426B4F6-A420-4821-A90C-2C76EA7C7A3D}"/>
                  </a:ext>
                </a:extLst>
              </p:cNvPr>
              <p:cNvSpPr>
                <a:spLocks noChangeArrowheads="1"/>
              </p:cNvSpPr>
              <p:nvPr/>
            </p:nvSpPr>
            <p:spPr bwMode="auto">
              <a:xfrm>
                <a:off x="2807" y="146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4" name="Oval 23">
                <a:extLst>
                  <a:ext uri="{FF2B5EF4-FFF2-40B4-BE49-F238E27FC236}">
                    <a16:creationId xmlns:a16="http://schemas.microsoft.com/office/drawing/2014/main" id="{69C84E6A-FA27-4B3B-8347-CDE891A1D4D7}"/>
                  </a:ext>
                </a:extLst>
              </p:cNvPr>
              <p:cNvSpPr>
                <a:spLocks noChangeArrowheads="1"/>
              </p:cNvSpPr>
              <p:nvPr/>
            </p:nvSpPr>
            <p:spPr bwMode="auto">
              <a:xfrm>
                <a:off x="3073" y="2290"/>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5" name="Oval 24">
                <a:extLst>
                  <a:ext uri="{FF2B5EF4-FFF2-40B4-BE49-F238E27FC236}">
                    <a16:creationId xmlns:a16="http://schemas.microsoft.com/office/drawing/2014/main" id="{BE6F195F-1B37-441A-90A0-3ECB0E4384F3}"/>
                  </a:ext>
                </a:extLst>
              </p:cNvPr>
              <p:cNvSpPr>
                <a:spLocks noChangeArrowheads="1"/>
              </p:cNvSpPr>
              <p:nvPr/>
            </p:nvSpPr>
            <p:spPr bwMode="auto">
              <a:xfrm>
                <a:off x="3125" y="260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6" name="Oval 30">
                <a:extLst>
                  <a:ext uri="{FF2B5EF4-FFF2-40B4-BE49-F238E27FC236}">
                    <a16:creationId xmlns:a16="http://schemas.microsoft.com/office/drawing/2014/main" id="{91C6CA20-DAD7-4733-9722-10DC1E044050}"/>
                  </a:ext>
                </a:extLst>
              </p:cNvPr>
              <p:cNvSpPr>
                <a:spLocks noChangeArrowheads="1"/>
              </p:cNvSpPr>
              <p:nvPr/>
            </p:nvSpPr>
            <p:spPr bwMode="auto">
              <a:xfrm>
                <a:off x="3397" y="1694"/>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7" name="Oval 31">
                <a:extLst>
                  <a:ext uri="{FF2B5EF4-FFF2-40B4-BE49-F238E27FC236}">
                    <a16:creationId xmlns:a16="http://schemas.microsoft.com/office/drawing/2014/main" id="{995306E2-038F-419D-9326-55E55325D7DE}"/>
                  </a:ext>
                </a:extLst>
              </p:cNvPr>
              <p:cNvSpPr>
                <a:spLocks noChangeArrowheads="1"/>
              </p:cNvSpPr>
              <p:nvPr/>
            </p:nvSpPr>
            <p:spPr bwMode="auto">
              <a:xfrm>
                <a:off x="3442" y="188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8" name="Oval 32">
                <a:extLst>
                  <a:ext uri="{FF2B5EF4-FFF2-40B4-BE49-F238E27FC236}">
                    <a16:creationId xmlns:a16="http://schemas.microsoft.com/office/drawing/2014/main" id="{614EA88E-8306-4668-9ECC-0BF4A50800AE}"/>
                  </a:ext>
                </a:extLst>
              </p:cNvPr>
              <p:cNvSpPr>
                <a:spLocks noChangeArrowheads="1"/>
              </p:cNvSpPr>
              <p:nvPr/>
            </p:nvSpPr>
            <p:spPr bwMode="auto">
              <a:xfrm>
                <a:off x="2750" y="302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59" name="Oval 38">
                <a:extLst>
                  <a:ext uri="{FF2B5EF4-FFF2-40B4-BE49-F238E27FC236}">
                    <a16:creationId xmlns:a16="http://schemas.microsoft.com/office/drawing/2014/main" id="{447943BB-5CEF-453D-A8FA-9EA735F6EC10}"/>
                  </a:ext>
                </a:extLst>
              </p:cNvPr>
              <p:cNvSpPr>
                <a:spLocks noChangeArrowheads="1"/>
              </p:cNvSpPr>
              <p:nvPr/>
            </p:nvSpPr>
            <p:spPr bwMode="auto">
              <a:xfrm>
                <a:off x="3034" y="146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0" name="Oval 39">
                <a:extLst>
                  <a:ext uri="{FF2B5EF4-FFF2-40B4-BE49-F238E27FC236}">
                    <a16:creationId xmlns:a16="http://schemas.microsoft.com/office/drawing/2014/main" id="{F8BD3DF3-B64A-476C-B477-A4FEEE568AD9}"/>
                  </a:ext>
                </a:extLst>
              </p:cNvPr>
              <p:cNvSpPr>
                <a:spLocks noChangeArrowheads="1"/>
              </p:cNvSpPr>
              <p:nvPr/>
            </p:nvSpPr>
            <p:spPr bwMode="auto">
              <a:xfrm>
                <a:off x="3397" y="2103"/>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61" name="Oval 40">
                <a:extLst>
                  <a:ext uri="{FF2B5EF4-FFF2-40B4-BE49-F238E27FC236}">
                    <a16:creationId xmlns:a16="http://schemas.microsoft.com/office/drawing/2014/main" id="{70324210-48E7-45CA-9B91-7C00BE29729D}"/>
                  </a:ext>
                </a:extLst>
              </p:cNvPr>
              <p:cNvSpPr>
                <a:spLocks noChangeArrowheads="1"/>
              </p:cNvSpPr>
              <p:nvPr/>
            </p:nvSpPr>
            <p:spPr bwMode="auto">
              <a:xfrm>
                <a:off x="2801" y="2750"/>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grpSp>
        <p:grpSp>
          <p:nvGrpSpPr>
            <p:cNvPr id="129041" name="Group 51">
              <a:extLst>
                <a:ext uri="{FF2B5EF4-FFF2-40B4-BE49-F238E27FC236}">
                  <a16:creationId xmlns:a16="http://schemas.microsoft.com/office/drawing/2014/main" id="{411CF2B3-0799-423B-AFF9-99AB70D227EE}"/>
                </a:ext>
              </a:extLst>
            </p:cNvPr>
            <p:cNvGrpSpPr>
              <a:grpSpLocks/>
            </p:cNvGrpSpPr>
            <p:nvPr/>
          </p:nvGrpSpPr>
          <p:grpSpPr bwMode="auto">
            <a:xfrm>
              <a:off x="4105" y="1842"/>
              <a:ext cx="1139" cy="778"/>
              <a:chOff x="4099" y="1842"/>
              <a:chExt cx="1139" cy="778"/>
            </a:xfrm>
          </p:grpSpPr>
          <p:sp>
            <p:nvSpPr>
              <p:cNvPr id="129042" name="Oval 17">
                <a:extLst>
                  <a:ext uri="{FF2B5EF4-FFF2-40B4-BE49-F238E27FC236}">
                    <a16:creationId xmlns:a16="http://schemas.microsoft.com/office/drawing/2014/main" id="{AAE4CCE1-381A-49AA-804F-70BDA09D30B1}"/>
                  </a:ext>
                </a:extLst>
              </p:cNvPr>
              <p:cNvSpPr>
                <a:spLocks noChangeArrowheads="1"/>
              </p:cNvSpPr>
              <p:nvPr/>
            </p:nvSpPr>
            <p:spPr bwMode="auto">
              <a:xfrm>
                <a:off x="4513" y="2574"/>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3" name="Oval 18">
                <a:extLst>
                  <a:ext uri="{FF2B5EF4-FFF2-40B4-BE49-F238E27FC236}">
                    <a16:creationId xmlns:a16="http://schemas.microsoft.com/office/drawing/2014/main" id="{45AB1F6C-1AF8-4E18-8254-5EAD164C0F25}"/>
                  </a:ext>
                </a:extLst>
              </p:cNvPr>
              <p:cNvSpPr>
                <a:spLocks noChangeArrowheads="1"/>
              </p:cNvSpPr>
              <p:nvPr/>
            </p:nvSpPr>
            <p:spPr bwMode="auto">
              <a:xfrm>
                <a:off x="4740" y="2568"/>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4" name="Oval 25">
                <a:extLst>
                  <a:ext uri="{FF2B5EF4-FFF2-40B4-BE49-F238E27FC236}">
                    <a16:creationId xmlns:a16="http://schemas.microsoft.com/office/drawing/2014/main" id="{FF608363-2347-444D-B754-38A6DB5D560F}"/>
                  </a:ext>
                </a:extLst>
              </p:cNvPr>
              <p:cNvSpPr>
                <a:spLocks noChangeArrowheads="1"/>
              </p:cNvSpPr>
              <p:nvPr/>
            </p:nvSpPr>
            <p:spPr bwMode="auto">
              <a:xfrm>
                <a:off x="4389" y="1979"/>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5" name="Oval 26">
                <a:extLst>
                  <a:ext uri="{FF2B5EF4-FFF2-40B4-BE49-F238E27FC236}">
                    <a16:creationId xmlns:a16="http://schemas.microsoft.com/office/drawing/2014/main" id="{1D704695-5B8D-4070-9806-605D2C3A40D7}"/>
                  </a:ext>
                </a:extLst>
              </p:cNvPr>
              <p:cNvSpPr>
                <a:spLocks noChangeArrowheads="1"/>
              </p:cNvSpPr>
              <p:nvPr/>
            </p:nvSpPr>
            <p:spPr bwMode="auto">
              <a:xfrm>
                <a:off x="4876" y="1936"/>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6" name="Oval 33">
                <a:extLst>
                  <a:ext uri="{FF2B5EF4-FFF2-40B4-BE49-F238E27FC236}">
                    <a16:creationId xmlns:a16="http://schemas.microsoft.com/office/drawing/2014/main" id="{D651B13E-3130-4AEE-9568-38924F6541FB}"/>
                  </a:ext>
                </a:extLst>
              </p:cNvPr>
              <p:cNvSpPr>
                <a:spLocks noChangeArrowheads="1"/>
              </p:cNvSpPr>
              <p:nvPr/>
            </p:nvSpPr>
            <p:spPr bwMode="auto">
              <a:xfrm>
                <a:off x="4099" y="184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7" name="Oval 34">
                <a:extLst>
                  <a:ext uri="{FF2B5EF4-FFF2-40B4-BE49-F238E27FC236}">
                    <a16:creationId xmlns:a16="http://schemas.microsoft.com/office/drawing/2014/main" id="{7B9300A0-C516-4855-94A3-F1E244C4F917}"/>
                  </a:ext>
                </a:extLst>
              </p:cNvPr>
              <p:cNvSpPr>
                <a:spLocks noChangeArrowheads="1"/>
              </p:cNvSpPr>
              <p:nvPr/>
            </p:nvSpPr>
            <p:spPr bwMode="auto">
              <a:xfrm>
                <a:off x="5193" y="184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8" name="Oval 41">
                <a:extLst>
                  <a:ext uri="{FF2B5EF4-FFF2-40B4-BE49-F238E27FC236}">
                    <a16:creationId xmlns:a16="http://schemas.microsoft.com/office/drawing/2014/main" id="{5E04BD96-D7C2-4BB7-9FF0-374842D98D43}"/>
                  </a:ext>
                </a:extLst>
              </p:cNvPr>
              <p:cNvSpPr>
                <a:spLocks noChangeArrowheads="1"/>
              </p:cNvSpPr>
              <p:nvPr/>
            </p:nvSpPr>
            <p:spPr bwMode="auto">
              <a:xfrm>
                <a:off x="4150" y="2205"/>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29049" name="Oval 42">
                <a:extLst>
                  <a:ext uri="{FF2B5EF4-FFF2-40B4-BE49-F238E27FC236}">
                    <a16:creationId xmlns:a16="http://schemas.microsoft.com/office/drawing/2014/main" id="{6F9F8F98-07F6-4A87-9E4C-FAE98B8A3603}"/>
                  </a:ext>
                </a:extLst>
              </p:cNvPr>
              <p:cNvSpPr>
                <a:spLocks noChangeArrowheads="1"/>
              </p:cNvSpPr>
              <p:nvPr/>
            </p:nvSpPr>
            <p:spPr bwMode="auto">
              <a:xfrm>
                <a:off x="5121" y="2160"/>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grpSp>
      </p:grpSp>
      <p:sp>
        <p:nvSpPr>
          <p:cNvPr id="2" name="Organigramme : Connecteur 1">
            <a:extLst>
              <a:ext uri="{FF2B5EF4-FFF2-40B4-BE49-F238E27FC236}">
                <a16:creationId xmlns:a16="http://schemas.microsoft.com/office/drawing/2014/main" id="{87729C88-6E12-42DA-BA9C-D41FB2E9F66C}"/>
              </a:ext>
            </a:extLst>
          </p:cNvPr>
          <p:cNvSpPr/>
          <p:nvPr/>
        </p:nvSpPr>
        <p:spPr>
          <a:xfrm flipH="1" flipV="1">
            <a:off x="8478839" y="4046539"/>
            <a:ext cx="46037"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Organigramme : Connecteur 45">
            <a:extLst>
              <a:ext uri="{FF2B5EF4-FFF2-40B4-BE49-F238E27FC236}">
                <a16:creationId xmlns:a16="http://schemas.microsoft.com/office/drawing/2014/main" id="{1FDB0A8C-E997-4EBE-9AF9-334963CFDA44}"/>
              </a:ext>
            </a:extLst>
          </p:cNvPr>
          <p:cNvSpPr/>
          <p:nvPr/>
        </p:nvSpPr>
        <p:spPr>
          <a:xfrm>
            <a:off x="9342439" y="4010025"/>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9035" name="Picture 2" descr="cortex prefrontal livre bleu">
            <a:extLst>
              <a:ext uri="{FF2B5EF4-FFF2-40B4-BE49-F238E27FC236}">
                <a16:creationId xmlns:a16="http://schemas.microsoft.com/office/drawing/2014/main" id="{890C2159-CD3F-40F1-BCE8-A233114C8E28}"/>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r="-1808"/>
          <a:stretch>
            <a:fillRect/>
          </a:stretch>
        </p:blipFill>
        <p:spPr bwMode="auto">
          <a:xfrm>
            <a:off x="6478588" y="4968875"/>
            <a:ext cx="176371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18C4A65-4CFD-42E0-8DD3-63320D7CF04B}"/>
              </a:ext>
            </a:extLst>
          </p:cNvPr>
          <p:cNvSpPr>
            <a:spLocks noGrp="1" noChangeArrowheads="1"/>
          </p:cNvSpPr>
          <p:nvPr>
            <p:ph type="title"/>
          </p:nvPr>
        </p:nvSpPr>
        <p:spPr/>
        <p:txBody>
          <a:bodyPr/>
          <a:lstStyle/>
          <a:p>
            <a:pPr eaLnBrk="1" hangingPunct="1"/>
            <a:r>
              <a:rPr lang="fr-FR" altLang="fr-FR" sz="2400"/>
              <a:t>Les points identifiés sur les représentations réflexes</a:t>
            </a:r>
          </a:p>
        </p:txBody>
      </p:sp>
      <p:pic>
        <p:nvPicPr>
          <p:cNvPr id="73731" name="Picture 46" descr="carte zone autour oreille dte Julienne couleurs">
            <a:extLst>
              <a:ext uri="{FF2B5EF4-FFF2-40B4-BE49-F238E27FC236}">
                <a16:creationId xmlns:a16="http://schemas.microsoft.com/office/drawing/2014/main" id="{8A12C498-1535-4DE5-B7D2-F6E3FE6988B8}"/>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605714" y="1666876"/>
            <a:ext cx="2974487" cy="3168650"/>
          </a:xfrm>
        </p:spPr>
      </p:pic>
      <p:pic>
        <p:nvPicPr>
          <p:cNvPr id="150538" name="Picture 10" descr="cartes ectoderme Phases 4-5-6 couleurs">
            <a:extLst>
              <a:ext uri="{FF2B5EF4-FFF2-40B4-BE49-F238E27FC236}">
                <a16:creationId xmlns:a16="http://schemas.microsoft.com/office/drawing/2014/main" id="{A6843143-D153-4602-91D9-33FD3B6EB646}"/>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166520" y="1557338"/>
            <a:ext cx="2182812" cy="3743325"/>
          </a:xfrm>
        </p:spPr>
      </p:pic>
      <p:pic>
        <p:nvPicPr>
          <p:cNvPr id="150537" name="Picture 9" descr="cartes ectoderme Phases 1-2-3 couleurs">
            <a:extLst>
              <a:ext uri="{FF2B5EF4-FFF2-40B4-BE49-F238E27FC236}">
                <a16:creationId xmlns:a16="http://schemas.microsoft.com/office/drawing/2014/main" id="{4A0079A2-CF46-4777-B436-DD323CC6BEAD}"/>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802607" y="1844675"/>
            <a:ext cx="2633663" cy="4032250"/>
          </a:xfrm>
        </p:spPr>
      </p:pic>
      <p:sp>
        <p:nvSpPr>
          <p:cNvPr id="130056" name="Text Box 45">
            <a:extLst>
              <a:ext uri="{FF2B5EF4-FFF2-40B4-BE49-F238E27FC236}">
                <a16:creationId xmlns:a16="http://schemas.microsoft.com/office/drawing/2014/main" id="{E8E1AB74-E14E-4FD6-90E4-57549C3B3C2C}"/>
              </a:ext>
            </a:extLst>
          </p:cNvPr>
          <p:cNvSpPr txBox="1">
            <a:spLocks noChangeArrowheads="1"/>
          </p:cNvSpPr>
          <p:nvPr/>
        </p:nvSpPr>
        <p:spPr bwMode="auto">
          <a:xfrm>
            <a:off x="4557714" y="5618164"/>
            <a:ext cx="290512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lang="fr-FR" altLang="fr-FR">
                <a:latin typeface="Arial" panose="020B0604020202020204" pitchFamily="34" charset="0"/>
                <a:cs typeface="Arial" panose="020B0604020202020204" pitchFamily="34" charset="0"/>
              </a:rPr>
              <a:t>Exemple : bulbe 8 points</a:t>
            </a:r>
          </a:p>
        </p:txBody>
      </p:sp>
      <p:grpSp>
        <p:nvGrpSpPr>
          <p:cNvPr id="73792" name="Group 64">
            <a:extLst>
              <a:ext uri="{FF2B5EF4-FFF2-40B4-BE49-F238E27FC236}">
                <a16:creationId xmlns:a16="http://schemas.microsoft.com/office/drawing/2014/main" id="{1014A62B-8E96-4317-B875-CD1EC29A4ABA}"/>
              </a:ext>
            </a:extLst>
          </p:cNvPr>
          <p:cNvGrpSpPr>
            <a:grpSpLocks/>
          </p:cNvGrpSpPr>
          <p:nvPr/>
        </p:nvGrpSpPr>
        <p:grpSpPr bwMode="auto">
          <a:xfrm>
            <a:off x="2860675" y="2349501"/>
            <a:ext cx="6489700" cy="3267075"/>
            <a:chOff x="842" y="1480"/>
            <a:chExt cx="4088" cy="2058"/>
          </a:xfrm>
        </p:grpSpPr>
        <p:sp>
          <p:nvSpPr>
            <p:cNvPr id="130058" name="Oval 11">
              <a:extLst>
                <a:ext uri="{FF2B5EF4-FFF2-40B4-BE49-F238E27FC236}">
                  <a16:creationId xmlns:a16="http://schemas.microsoft.com/office/drawing/2014/main" id="{39D0A716-EA4D-4C1C-84DA-3EA1CF6F9FD1}"/>
                </a:ext>
              </a:extLst>
            </p:cNvPr>
            <p:cNvSpPr>
              <a:spLocks noChangeArrowheads="1"/>
            </p:cNvSpPr>
            <p:nvPr/>
          </p:nvSpPr>
          <p:spPr bwMode="auto">
            <a:xfrm>
              <a:off x="1710" y="1854"/>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59" name="Oval 20">
              <a:extLst>
                <a:ext uri="{FF2B5EF4-FFF2-40B4-BE49-F238E27FC236}">
                  <a16:creationId xmlns:a16="http://schemas.microsoft.com/office/drawing/2014/main" id="{ACD77245-471F-4146-9EFB-AA04941B0D56}"/>
                </a:ext>
              </a:extLst>
            </p:cNvPr>
            <p:cNvSpPr>
              <a:spLocks noChangeArrowheads="1"/>
            </p:cNvSpPr>
            <p:nvPr/>
          </p:nvSpPr>
          <p:spPr bwMode="auto">
            <a:xfrm>
              <a:off x="1165" y="2353"/>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0" name="Oval 21">
              <a:extLst>
                <a:ext uri="{FF2B5EF4-FFF2-40B4-BE49-F238E27FC236}">
                  <a16:creationId xmlns:a16="http://schemas.microsoft.com/office/drawing/2014/main" id="{6F386962-678E-4B2F-AA82-56E60D96C9B5}"/>
                </a:ext>
              </a:extLst>
            </p:cNvPr>
            <p:cNvSpPr>
              <a:spLocks noChangeArrowheads="1"/>
            </p:cNvSpPr>
            <p:nvPr/>
          </p:nvSpPr>
          <p:spPr bwMode="auto">
            <a:xfrm>
              <a:off x="842" y="2580"/>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1" name="Oval 22">
              <a:extLst>
                <a:ext uri="{FF2B5EF4-FFF2-40B4-BE49-F238E27FC236}">
                  <a16:creationId xmlns:a16="http://schemas.microsoft.com/office/drawing/2014/main" id="{EEA6AA31-5D3E-41E8-A67C-A7268F4E6500}"/>
                </a:ext>
              </a:extLst>
            </p:cNvPr>
            <p:cNvSpPr>
              <a:spLocks noChangeArrowheads="1"/>
            </p:cNvSpPr>
            <p:nvPr/>
          </p:nvSpPr>
          <p:spPr bwMode="auto">
            <a:xfrm>
              <a:off x="2810" y="1480"/>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2" name="Oval 23">
              <a:extLst>
                <a:ext uri="{FF2B5EF4-FFF2-40B4-BE49-F238E27FC236}">
                  <a16:creationId xmlns:a16="http://schemas.microsoft.com/office/drawing/2014/main" id="{1759D6B5-2802-4556-8BC4-0F248EE535C7}"/>
                </a:ext>
              </a:extLst>
            </p:cNvPr>
            <p:cNvSpPr>
              <a:spLocks noChangeArrowheads="1"/>
            </p:cNvSpPr>
            <p:nvPr/>
          </p:nvSpPr>
          <p:spPr bwMode="auto">
            <a:xfrm>
              <a:off x="3076" y="2302"/>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3" name="Oval 24">
              <a:extLst>
                <a:ext uri="{FF2B5EF4-FFF2-40B4-BE49-F238E27FC236}">
                  <a16:creationId xmlns:a16="http://schemas.microsoft.com/office/drawing/2014/main" id="{6B602B88-BB9C-4166-8117-63B9EF085135}"/>
                </a:ext>
              </a:extLst>
            </p:cNvPr>
            <p:cNvSpPr>
              <a:spLocks noChangeArrowheads="1"/>
            </p:cNvSpPr>
            <p:nvPr/>
          </p:nvSpPr>
          <p:spPr bwMode="auto">
            <a:xfrm>
              <a:off x="3128" y="2614"/>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4" name="Oval 25">
              <a:extLst>
                <a:ext uri="{FF2B5EF4-FFF2-40B4-BE49-F238E27FC236}">
                  <a16:creationId xmlns:a16="http://schemas.microsoft.com/office/drawing/2014/main" id="{F1231214-0656-4AE3-9CAA-3C8C691CB23C}"/>
                </a:ext>
              </a:extLst>
            </p:cNvPr>
            <p:cNvSpPr>
              <a:spLocks noChangeArrowheads="1"/>
            </p:cNvSpPr>
            <p:nvPr/>
          </p:nvSpPr>
          <p:spPr bwMode="auto">
            <a:xfrm>
              <a:off x="4398" y="1979"/>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5" name="Oval 26">
              <a:extLst>
                <a:ext uri="{FF2B5EF4-FFF2-40B4-BE49-F238E27FC236}">
                  <a16:creationId xmlns:a16="http://schemas.microsoft.com/office/drawing/2014/main" id="{C1103F65-6A42-4399-8F7B-97BFD9EEB562}"/>
                </a:ext>
              </a:extLst>
            </p:cNvPr>
            <p:cNvSpPr>
              <a:spLocks noChangeArrowheads="1"/>
            </p:cNvSpPr>
            <p:nvPr/>
          </p:nvSpPr>
          <p:spPr bwMode="auto">
            <a:xfrm>
              <a:off x="4885" y="1936"/>
              <a:ext cx="45" cy="4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a:latin typeface="Arial" panose="020B0604020202020204" pitchFamily="34" charset="0"/>
                <a:cs typeface="Arial" panose="020B0604020202020204" pitchFamily="34" charset="0"/>
              </a:endParaRPr>
            </a:p>
          </p:txBody>
        </p:sp>
        <p:sp>
          <p:nvSpPr>
            <p:cNvPr id="130066" name="Line 56">
              <a:extLst>
                <a:ext uri="{FF2B5EF4-FFF2-40B4-BE49-F238E27FC236}">
                  <a16:creationId xmlns:a16="http://schemas.microsoft.com/office/drawing/2014/main" id="{712CAED0-70D5-4CF2-B948-7216A2FCE3BE}"/>
                </a:ext>
              </a:extLst>
            </p:cNvPr>
            <p:cNvSpPr>
              <a:spLocks noChangeShapeType="1"/>
            </p:cNvSpPr>
            <p:nvPr/>
          </p:nvSpPr>
          <p:spPr bwMode="auto">
            <a:xfrm flipH="1" flipV="1">
              <a:off x="1746" y="1929"/>
              <a:ext cx="604" cy="1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67" name="Line 57">
              <a:extLst>
                <a:ext uri="{FF2B5EF4-FFF2-40B4-BE49-F238E27FC236}">
                  <a16:creationId xmlns:a16="http://schemas.microsoft.com/office/drawing/2014/main" id="{52C2106C-E2ED-4208-AD44-A8D46567595E}"/>
                </a:ext>
              </a:extLst>
            </p:cNvPr>
            <p:cNvSpPr>
              <a:spLocks noChangeShapeType="1"/>
            </p:cNvSpPr>
            <p:nvPr/>
          </p:nvSpPr>
          <p:spPr bwMode="auto">
            <a:xfrm flipH="1" flipV="1">
              <a:off x="1234" y="2432"/>
              <a:ext cx="969" cy="11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68" name="Line 58">
              <a:extLst>
                <a:ext uri="{FF2B5EF4-FFF2-40B4-BE49-F238E27FC236}">
                  <a16:creationId xmlns:a16="http://schemas.microsoft.com/office/drawing/2014/main" id="{F9ACD209-CBDF-48C5-BEEB-1D8012A368FE}"/>
                </a:ext>
              </a:extLst>
            </p:cNvPr>
            <p:cNvSpPr>
              <a:spLocks noChangeShapeType="1"/>
            </p:cNvSpPr>
            <p:nvPr/>
          </p:nvSpPr>
          <p:spPr bwMode="auto">
            <a:xfrm flipH="1" flipV="1">
              <a:off x="905" y="2642"/>
              <a:ext cx="1106" cy="8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69" name="Line 59">
              <a:extLst>
                <a:ext uri="{FF2B5EF4-FFF2-40B4-BE49-F238E27FC236}">
                  <a16:creationId xmlns:a16="http://schemas.microsoft.com/office/drawing/2014/main" id="{3088076B-25C7-4D13-B018-13FD02C345FE}"/>
                </a:ext>
              </a:extLst>
            </p:cNvPr>
            <p:cNvSpPr>
              <a:spLocks noChangeShapeType="1"/>
            </p:cNvSpPr>
            <p:nvPr/>
          </p:nvSpPr>
          <p:spPr bwMode="auto">
            <a:xfrm flipV="1">
              <a:off x="2597" y="1545"/>
              <a:ext cx="219" cy="19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70" name="Line 60">
              <a:extLst>
                <a:ext uri="{FF2B5EF4-FFF2-40B4-BE49-F238E27FC236}">
                  <a16:creationId xmlns:a16="http://schemas.microsoft.com/office/drawing/2014/main" id="{69A5D975-F4DF-4FB7-AAF2-30D0B9C5085D}"/>
                </a:ext>
              </a:extLst>
            </p:cNvPr>
            <p:cNvSpPr>
              <a:spLocks noChangeShapeType="1"/>
            </p:cNvSpPr>
            <p:nvPr/>
          </p:nvSpPr>
          <p:spPr bwMode="auto">
            <a:xfrm flipV="1">
              <a:off x="2843" y="2377"/>
              <a:ext cx="247" cy="11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71" name="Line 61">
              <a:extLst>
                <a:ext uri="{FF2B5EF4-FFF2-40B4-BE49-F238E27FC236}">
                  <a16:creationId xmlns:a16="http://schemas.microsoft.com/office/drawing/2014/main" id="{F4C8E422-3509-47BE-B33C-1FAC86D598EA}"/>
                </a:ext>
              </a:extLst>
            </p:cNvPr>
            <p:cNvSpPr>
              <a:spLocks noChangeShapeType="1"/>
            </p:cNvSpPr>
            <p:nvPr/>
          </p:nvSpPr>
          <p:spPr bwMode="auto">
            <a:xfrm flipV="1">
              <a:off x="3054" y="2679"/>
              <a:ext cx="100" cy="8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72" name="Line 62">
              <a:extLst>
                <a:ext uri="{FF2B5EF4-FFF2-40B4-BE49-F238E27FC236}">
                  <a16:creationId xmlns:a16="http://schemas.microsoft.com/office/drawing/2014/main" id="{E9814F97-4234-4A35-B5BE-3D0318BE21B2}"/>
                </a:ext>
              </a:extLst>
            </p:cNvPr>
            <p:cNvSpPr>
              <a:spLocks noChangeShapeType="1"/>
            </p:cNvSpPr>
            <p:nvPr/>
          </p:nvSpPr>
          <p:spPr bwMode="auto">
            <a:xfrm flipV="1">
              <a:off x="3291" y="2048"/>
              <a:ext cx="1098" cy="14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0073" name="Line 63">
              <a:extLst>
                <a:ext uri="{FF2B5EF4-FFF2-40B4-BE49-F238E27FC236}">
                  <a16:creationId xmlns:a16="http://schemas.microsoft.com/office/drawing/2014/main" id="{4D604936-AC94-49A8-A91B-B05E4149693D}"/>
                </a:ext>
              </a:extLst>
            </p:cNvPr>
            <p:cNvSpPr>
              <a:spLocks noChangeShapeType="1"/>
            </p:cNvSpPr>
            <p:nvPr/>
          </p:nvSpPr>
          <p:spPr bwMode="auto">
            <a:xfrm flipV="1">
              <a:off x="3557" y="2002"/>
              <a:ext cx="1316" cy="15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25" name="Espace réservé du pied de page 1">
            <a:extLst>
              <a:ext uri="{FF2B5EF4-FFF2-40B4-BE49-F238E27FC236}">
                <a16:creationId xmlns:a16="http://schemas.microsoft.com/office/drawing/2014/main" id="{DA030D91-9283-480E-8D9F-CF487E317603}"/>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02FE4E-4116-4834-A806-74735C3765C9}"/>
              </a:ext>
            </a:extLst>
          </p:cNvPr>
          <p:cNvSpPr>
            <a:spLocks noGrp="1"/>
          </p:cNvSpPr>
          <p:nvPr>
            <p:ph idx="1"/>
          </p:nvPr>
        </p:nvSpPr>
        <p:spPr>
          <a:xfrm>
            <a:off x="1126435" y="885825"/>
            <a:ext cx="9634330" cy="4713909"/>
          </a:xfrm>
        </p:spPr>
        <p:txBody>
          <a:bodyPr rtlCol="0">
            <a:normAutofit/>
          </a:bodyPr>
          <a:lstStyle/>
          <a:p>
            <a:pPr marL="0" indent="0">
              <a:lnSpc>
                <a:spcPct val="115000"/>
              </a:lnSpc>
              <a:buNone/>
              <a:defRPr/>
            </a:pPr>
            <a:r>
              <a:rPr lang="fr-FR" sz="1800" b="1" dirty="0">
                <a:latin typeface="+mj-lt"/>
                <a:ea typeface="Times New Roman" panose="02020603050405020304" pitchFamily="18" charset="0"/>
                <a:cs typeface="Times New Roman" panose="02020603050405020304" pitchFamily="18" charset="0"/>
              </a:rPr>
              <a:t>Au total, existe-t-il une seule ou plusieurs formes (= phases, schémas, configurations, images) corporelles sur l’oreille ? </a:t>
            </a:r>
            <a:endParaRPr lang="fr-FR" sz="1800" dirty="0">
              <a:latin typeface="+mj-lt"/>
              <a:ea typeface="Times New Roman" panose="02020603050405020304" pitchFamily="18" charset="0"/>
              <a:cs typeface="Times New Roman" panose="02020603050405020304" pitchFamily="18" charset="0"/>
            </a:endParaRPr>
          </a:p>
          <a:p>
            <a:pPr marL="457200">
              <a:lnSpc>
                <a:spcPct val="115000"/>
              </a:lnSpc>
              <a:defRPr/>
            </a:pPr>
            <a:r>
              <a:rPr lang="fr-FR" sz="1800" b="1" dirty="0">
                <a:latin typeface="+mj-lt"/>
                <a:ea typeface="Calibri" panose="020F0502020204030204" pitchFamily="34" charset="0"/>
              </a:rPr>
              <a:t>Le Docteur Paul Nogier nous disait toujours « quand quelque chose est compliquée, il faut simplifier » et pourtant, il a compliqué sa découverte initiale en passant d’une seule représentation réflexe à trois. On peut penser qu’il recherchait la vérité envers et contre tout.</a:t>
            </a:r>
            <a:endParaRPr lang="fr-FR" sz="1800" dirty="0">
              <a:latin typeface="+mj-lt"/>
              <a:ea typeface="Calibri" panose="020F0502020204030204" pitchFamily="34" charset="0"/>
            </a:endParaRPr>
          </a:p>
          <a:p>
            <a:pPr indent="0">
              <a:lnSpc>
                <a:spcPct val="115000"/>
              </a:lnSpc>
              <a:buNone/>
              <a:defRPr/>
            </a:pPr>
            <a:r>
              <a:rPr lang="fr-FR" sz="1800" b="1" dirty="0">
                <a:latin typeface="+mj-lt"/>
                <a:ea typeface="Calibri" panose="020F0502020204030204" pitchFamily="34" charset="0"/>
              </a:rPr>
              <a:t> </a:t>
            </a:r>
            <a:endParaRPr lang="fr-FR" sz="1800" dirty="0">
              <a:latin typeface="+mj-lt"/>
              <a:ea typeface="Calibri" panose="020F0502020204030204" pitchFamily="34" charset="0"/>
            </a:endParaRPr>
          </a:p>
          <a:p>
            <a:pPr marL="457200">
              <a:lnSpc>
                <a:spcPct val="115000"/>
              </a:lnSpc>
              <a:defRPr/>
            </a:pPr>
            <a:r>
              <a:rPr lang="fr-FR" sz="1800" dirty="0">
                <a:latin typeface="+mj-lt"/>
                <a:ea typeface="Calibri" panose="020F0502020204030204" pitchFamily="34" charset="0"/>
              </a:rPr>
              <a:t>Nous avons tous étudié le célèbre homonculus cortical sensitif et moteur de Penfield et </a:t>
            </a:r>
            <a:r>
              <a:rPr lang="fr-FR" sz="1800" dirty="0" err="1">
                <a:latin typeface="+mj-lt"/>
                <a:ea typeface="Calibri" panose="020F0502020204030204" pitchFamily="34" charset="0"/>
              </a:rPr>
              <a:t>Rasmunssen</a:t>
            </a:r>
            <a:r>
              <a:rPr lang="fr-FR" sz="1800" dirty="0">
                <a:latin typeface="+mj-lt"/>
                <a:ea typeface="Calibri" panose="020F0502020204030204" pitchFamily="34" charset="0"/>
              </a:rPr>
              <a:t> qui, au début, apparaissait bien isolé. Par la suite, les anatomistes et physiologistes nous ont montré qu’ils s’inscrivaient dans le schéma plus général de l’organisation topique du système nerveux tel que nous le </a:t>
            </a:r>
            <a:r>
              <a:rPr lang="fr-FR" sz="1800" b="1" dirty="0">
                <a:latin typeface="+mj-lt"/>
                <a:ea typeface="Calibri" panose="020F0502020204030204" pitchFamily="34" charset="0"/>
              </a:rPr>
              <a:t>décrit le Professeur Jean BOSSY dans son livre « Bases neurologiques des réflexothérapies » Masson 1983 Chapitre 6. </a:t>
            </a:r>
            <a:endParaRPr lang="fr-FR" sz="1800" dirty="0">
              <a:latin typeface="+mj-lt"/>
              <a:ea typeface="Calibri" panose="020F0502020204030204" pitchFamily="34" charset="0"/>
            </a:endParaRPr>
          </a:p>
          <a:p>
            <a:pPr>
              <a:defRPr/>
            </a:pPr>
            <a:endParaRPr lang="fr-FR" dirty="0"/>
          </a:p>
        </p:txBody>
      </p:sp>
      <p:sp>
        <p:nvSpPr>
          <p:cNvPr id="4" name="Espace réservé du pied de page 1">
            <a:extLst>
              <a:ext uri="{FF2B5EF4-FFF2-40B4-BE49-F238E27FC236}">
                <a16:creationId xmlns:a16="http://schemas.microsoft.com/office/drawing/2014/main" id="{2D49CAA5-5753-4B64-8AF4-B2CF94D1EDFD}"/>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9F72889-771B-4E9A-A560-010A047C14B0}"/>
              </a:ext>
            </a:extLst>
          </p:cNvPr>
          <p:cNvSpPr>
            <a:spLocks noGrp="1"/>
          </p:cNvSpPr>
          <p:nvPr>
            <p:ph/>
          </p:nvPr>
        </p:nvSpPr>
        <p:spPr>
          <a:xfrm>
            <a:off x="609600" y="1603512"/>
            <a:ext cx="10972800" cy="4263887"/>
          </a:xfrm>
        </p:spPr>
        <p:txBody>
          <a:bodyPr rtlCol="0">
            <a:normAutofit/>
          </a:bodyPr>
          <a:lstStyle/>
          <a:p>
            <a:pPr indent="0">
              <a:lnSpc>
                <a:spcPct val="115000"/>
              </a:lnSpc>
              <a:buClr>
                <a:srgbClr val="00007D"/>
              </a:buClr>
              <a:buNone/>
              <a:defRPr/>
            </a:pPr>
            <a:r>
              <a:rPr lang="fr-FR" sz="1800" b="1" dirty="0">
                <a:solidFill>
                  <a:srgbClr val="000000"/>
                </a:solidFill>
                <a:latin typeface="+mj-lt"/>
                <a:ea typeface="Calibri" panose="020F0502020204030204" pitchFamily="34" charset="0"/>
              </a:rPr>
              <a:t>Citons in extenso :</a:t>
            </a:r>
          </a:p>
          <a:p>
            <a:pPr indent="0">
              <a:lnSpc>
                <a:spcPct val="115000"/>
              </a:lnSpc>
              <a:buClr>
                <a:srgbClr val="00007D"/>
              </a:buClr>
              <a:buNone/>
              <a:defRPr/>
            </a:pPr>
            <a:endParaRPr lang="fr-FR" sz="1800" dirty="0">
              <a:solidFill>
                <a:srgbClr val="000000"/>
              </a:solidFill>
              <a:latin typeface="+mj-lt"/>
              <a:ea typeface="Calibri" panose="020F0502020204030204" pitchFamily="34" charset="0"/>
            </a:endParaRPr>
          </a:p>
          <a:p>
            <a:pPr marL="457200">
              <a:lnSpc>
                <a:spcPct val="115000"/>
              </a:lnSpc>
              <a:buClr>
                <a:srgbClr val="00007D"/>
              </a:buClr>
              <a:defRPr/>
            </a:pPr>
            <a:r>
              <a:rPr lang="fr-FR" sz="1800" b="1" dirty="0">
                <a:solidFill>
                  <a:srgbClr val="000000"/>
                </a:solidFill>
                <a:latin typeface="+mj-lt"/>
                <a:ea typeface="Calibri" panose="020F0502020204030204" pitchFamily="34" charset="0"/>
              </a:rPr>
              <a:t>« </a:t>
            </a:r>
            <a:r>
              <a:rPr lang="fr-FR" sz="1800" b="1" i="1" dirty="0">
                <a:solidFill>
                  <a:srgbClr val="000000"/>
                </a:solidFill>
                <a:latin typeface="+mj-lt"/>
                <a:ea typeface="Calibri" panose="020F0502020204030204" pitchFamily="34" charset="0"/>
              </a:rPr>
              <a:t>D’un point de vue général, une organisation topique peut se définir comme la répétition corrélative de séquences spatiales identiques dans différentes régions du corps » (…) « En ce qui concerne le système nerveux qui nous occupe ici, on peut définir l’organisation topique comme la répétition de séquences spatiales de l’innervation périphérique (organes, régions…) dans différents centres et voies de névraxe</a:t>
            </a:r>
            <a:r>
              <a:rPr lang="fr-FR" sz="1800" i="1" dirty="0">
                <a:solidFill>
                  <a:srgbClr val="000000"/>
                </a:solidFill>
                <a:latin typeface="+mj-lt"/>
                <a:ea typeface="Calibri" panose="020F0502020204030204" pitchFamily="34" charset="0"/>
              </a:rPr>
              <a:t>. Ainsi distingue-t-on une somatotopie pour l’ensemble des structures du soma, une </a:t>
            </a:r>
            <a:r>
              <a:rPr lang="fr-FR" sz="1800" i="1" dirty="0" err="1">
                <a:solidFill>
                  <a:srgbClr val="000000"/>
                </a:solidFill>
                <a:latin typeface="+mj-lt"/>
                <a:ea typeface="Calibri" panose="020F0502020204030204" pitchFamily="34" charset="0"/>
              </a:rPr>
              <a:t>viscérotopie</a:t>
            </a:r>
            <a:r>
              <a:rPr lang="fr-FR" sz="1800" i="1" dirty="0">
                <a:solidFill>
                  <a:srgbClr val="000000"/>
                </a:solidFill>
                <a:latin typeface="+mj-lt"/>
                <a:ea typeface="Calibri" panose="020F0502020204030204" pitchFamily="34" charset="0"/>
              </a:rPr>
              <a:t> pour les viscères, une tonotopie pour l’audition, une rétinotopie pour la vision. En fait l’établissement de ces correspondances reflète  l’organisation radiculaire ou segmentaire.</a:t>
            </a:r>
            <a:endParaRPr lang="fr-FR" sz="1800" dirty="0">
              <a:solidFill>
                <a:srgbClr val="000000"/>
              </a:solidFill>
              <a:latin typeface="+mj-lt"/>
              <a:ea typeface="Calibri" panose="020F0502020204030204" pitchFamily="34" charset="0"/>
            </a:endParaRPr>
          </a:p>
          <a:p>
            <a:pPr marL="457200">
              <a:lnSpc>
                <a:spcPct val="115000"/>
              </a:lnSpc>
              <a:spcAft>
                <a:spcPts val="1000"/>
              </a:spcAft>
              <a:buClr>
                <a:srgbClr val="00007D"/>
              </a:buClr>
              <a:defRPr/>
            </a:pPr>
            <a:r>
              <a:rPr lang="fr-FR" sz="1800" b="1" i="1" dirty="0">
                <a:solidFill>
                  <a:srgbClr val="000000"/>
                </a:solidFill>
                <a:latin typeface="+mj-lt"/>
                <a:ea typeface="Calibri" panose="020F0502020204030204" pitchFamily="34" charset="0"/>
              </a:rPr>
              <a:t>L’organisation topique peut être structurale et/ou fonctionnelle</a:t>
            </a:r>
            <a:r>
              <a:rPr lang="fr-FR" sz="1800" b="1" dirty="0">
                <a:solidFill>
                  <a:srgbClr val="000000"/>
                </a:solidFill>
                <a:latin typeface="+mj-lt"/>
                <a:ea typeface="Calibri" panose="020F0502020204030204" pitchFamily="34" charset="0"/>
              </a:rPr>
              <a:t> ».</a:t>
            </a:r>
            <a:endParaRPr lang="fr-FR" sz="1800" dirty="0">
              <a:solidFill>
                <a:srgbClr val="000000"/>
              </a:solidFill>
              <a:latin typeface="+mj-lt"/>
              <a:ea typeface="Calibri" panose="020F0502020204030204" pitchFamily="34" charset="0"/>
            </a:endParaRPr>
          </a:p>
          <a:p>
            <a:pPr>
              <a:defRPr/>
            </a:pPr>
            <a:endParaRPr lang="fr-FR" dirty="0"/>
          </a:p>
        </p:txBody>
      </p:sp>
      <p:sp>
        <p:nvSpPr>
          <p:cNvPr id="4" name="Espace réservé du pied de page 1">
            <a:extLst>
              <a:ext uri="{FF2B5EF4-FFF2-40B4-BE49-F238E27FC236}">
                <a16:creationId xmlns:a16="http://schemas.microsoft.com/office/drawing/2014/main" id="{3C8DB7CA-506E-416B-82E5-BBB3AFFD3365}"/>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15D5F-5C22-42D4-B880-3E11936B82D6}"/>
              </a:ext>
            </a:extLst>
          </p:cNvPr>
          <p:cNvSpPr>
            <a:spLocks noGrp="1"/>
          </p:cNvSpPr>
          <p:nvPr>
            <p:ph type="title"/>
          </p:nvPr>
        </p:nvSpPr>
        <p:spPr/>
        <p:txBody>
          <a:bodyPr/>
          <a:lstStyle/>
          <a:p>
            <a:r>
              <a:rPr lang="fr-FR" dirty="0"/>
              <a:t>                              Par ailleurs  </a:t>
            </a:r>
          </a:p>
        </p:txBody>
      </p:sp>
      <p:sp>
        <p:nvSpPr>
          <p:cNvPr id="149506" name="Rectangle 3">
            <a:extLst>
              <a:ext uri="{FF2B5EF4-FFF2-40B4-BE49-F238E27FC236}">
                <a16:creationId xmlns:a16="http://schemas.microsoft.com/office/drawing/2014/main" id="{CF4056A6-D14E-47AB-BC07-418F73F330C4}"/>
              </a:ext>
            </a:extLst>
          </p:cNvPr>
          <p:cNvSpPr>
            <a:spLocks noGrp="1" noChangeArrowheads="1"/>
          </p:cNvSpPr>
          <p:nvPr>
            <p:ph idx="4294967295"/>
          </p:nvPr>
        </p:nvSpPr>
        <p:spPr>
          <a:xfrm>
            <a:off x="1981200" y="1840523"/>
            <a:ext cx="8229600" cy="4016131"/>
          </a:xfrm>
        </p:spPr>
        <p:txBody>
          <a:bodyPr/>
          <a:lstStyle/>
          <a:p>
            <a:pPr eaLnBrk="1" hangingPunct="1">
              <a:lnSpc>
                <a:spcPct val="130000"/>
              </a:lnSpc>
              <a:buFont typeface="Wingdings" panose="05000000000000000000" pitchFamily="2" charset="2"/>
              <a:buNone/>
            </a:pPr>
            <a:r>
              <a:rPr lang="fr-FR" altLang="fr-FR" sz="2400" dirty="0"/>
              <a:t>	</a:t>
            </a:r>
            <a:r>
              <a:rPr lang="fr-FR" altLang="fr-FR" sz="2400" dirty="0">
                <a:latin typeface="+mj-lt"/>
              </a:rPr>
              <a:t>« </a:t>
            </a:r>
            <a:r>
              <a:rPr lang="fr-FR" altLang="fr-FR" sz="2400" i="1" dirty="0">
                <a:latin typeface="+mj-lt"/>
              </a:rPr>
              <a:t>Le monde neuronal fonctionnerait selon une activité chaotique complexe mais structurée dont le caractère aléatoire n’est qu’apparent, reflétant l’activité collective de millions de neurones sous forme de populations ou assemblées de neurones synchronisant et désynchronisant leur activité fréquentielle dans le cadre d’une action consciente ou inconsciente en réponse à des stimuli qui peuvent être minimes : de  vastes groupes de neurones changeant brusquement, en bloc, d’activité</a:t>
            </a:r>
            <a:r>
              <a:rPr lang="fr-FR" altLang="fr-FR" sz="2400" dirty="0">
                <a:latin typeface="+mj-lt"/>
              </a:rPr>
              <a:t>.</a:t>
            </a:r>
            <a:r>
              <a:rPr lang="fr-FR" altLang="fr-FR" dirty="0">
                <a:latin typeface="+mj-lt"/>
              </a:rPr>
              <a:t> </a:t>
            </a:r>
          </a:p>
        </p:txBody>
      </p:sp>
      <p:sp>
        <p:nvSpPr>
          <p:cNvPr id="4" name="Espace réservé du pied de page 1">
            <a:extLst>
              <a:ext uri="{FF2B5EF4-FFF2-40B4-BE49-F238E27FC236}">
                <a16:creationId xmlns:a16="http://schemas.microsoft.com/office/drawing/2014/main" id="{65269047-544F-4AAC-8991-D943948BE589}"/>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a:extLst>
              <a:ext uri="{FF2B5EF4-FFF2-40B4-BE49-F238E27FC236}">
                <a16:creationId xmlns:a16="http://schemas.microsoft.com/office/drawing/2014/main" id="{881D79E1-C977-4E97-9D09-EE4BC6465972}"/>
              </a:ext>
            </a:extLst>
          </p:cNvPr>
          <p:cNvSpPr>
            <a:spLocks noGrp="1" noChangeArrowheads="1"/>
          </p:cNvSpPr>
          <p:nvPr>
            <p:ph idx="4294967295"/>
          </p:nvPr>
        </p:nvSpPr>
        <p:spPr>
          <a:xfrm>
            <a:off x="1709531" y="805656"/>
            <a:ext cx="8229600" cy="5246687"/>
          </a:xfrm>
        </p:spPr>
        <p:txBody>
          <a:bodyPr/>
          <a:lstStyle/>
          <a:p>
            <a:pPr eaLnBrk="1" hangingPunct="1">
              <a:lnSpc>
                <a:spcPct val="130000"/>
              </a:lnSpc>
              <a:buFont typeface="Wingdings" panose="05000000000000000000" pitchFamily="2" charset="2"/>
              <a:buNone/>
            </a:pPr>
            <a:r>
              <a:rPr lang="fr-FR" altLang="fr-FR" sz="2400" dirty="0"/>
              <a:t>	</a:t>
            </a:r>
            <a:r>
              <a:rPr lang="fr-FR" altLang="fr-FR" sz="2400" i="1" dirty="0">
                <a:latin typeface="+mj-lt"/>
              </a:rPr>
              <a:t>Il ferait partie des systèmes complexes à comportement holistique (son comportement ne résulte pas de la combinaison du comportement isolé de chacune de ses parties mais comme un tout ) c’est-à-dire global, </a:t>
            </a:r>
            <a:r>
              <a:rPr lang="fr-FR" altLang="fr-FR" sz="2400" i="1" dirty="0" err="1">
                <a:latin typeface="+mj-lt"/>
              </a:rPr>
              <a:t>auto-organisé</a:t>
            </a:r>
            <a:r>
              <a:rPr lang="fr-FR" altLang="fr-FR" sz="2400" i="1" dirty="0">
                <a:latin typeface="+mj-lt"/>
              </a:rPr>
              <a:t>, permettant d’avoir des propriétés émergentes. Il est adaptatif (plasticité neuronale) et non prévisible par les méthodes analytiques classiques (IRM fonctionnelle isolée par exemple).</a:t>
            </a:r>
            <a:r>
              <a:rPr lang="fr-FR" altLang="fr-FR" sz="2400" dirty="0">
                <a:latin typeface="+mj-lt"/>
              </a:rPr>
              <a:t> » (synthèse des publications de W. Freeman, A. Holley et W. Singer)</a:t>
            </a:r>
          </a:p>
        </p:txBody>
      </p:sp>
      <p:sp>
        <p:nvSpPr>
          <p:cNvPr id="4" name="Espace réservé du pied de page 1">
            <a:extLst>
              <a:ext uri="{FF2B5EF4-FFF2-40B4-BE49-F238E27FC236}">
                <a16:creationId xmlns:a16="http://schemas.microsoft.com/office/drawing/2014/main" id="{FA7A5D08-CFF2-4ACF-A378-9E1913AB6ADA}"/>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a:extLst>
              <a:ext uri="{FF2B5EF4-FFF2-40B4-BE49-F238E27FC236}">
                <a16:creationId xmlns:a16="http://schemas.microsoft.com/office/drawing/2014/main" id="{845355D6-4C96-4A0B-8ED4-AE9E63071A12}"/>
              </a:ext>
            </a:extLst>
          </p:cNvPr>
          <p:cNvSpPr>
            <a:spLocks noGrp="1" noChangeArrowheads="1"/>
          </p:cNvSpPr>
          <p:nvPr>
            <p:ph idx="4294967295"/>
          </p:nvPr>
        </p:nvSpPr>
        <p:spPr>
          <a:xfrm>
            <a:off x="1268275" y="657225"/>
            <a:ext cx="9320212" cy="5543550"/>
          </a:xfrm>
        </p:spPr>
        <p:txBody>
          <a:bodyPr>
            <a:normAutofit lnSpcReduction="10000"/>
          </a:bodyPr>
          <a:lstStyle/>
          <a:p>
            <a:pPr eaLnBrk="1" hangingPunct="1">
              <a:lnSpc>
                <a:spcPct val="80000"/>
              </a:lnSpc>
            </a:pPr>
            <a:r>
              <a:rPr lang="fr-FR" altLang="fr-FR" sz="2000" dirty="0">
                <a:latin typeface="+mj-lt"/>
              </a:rPr>
              <a:t>Le point de fonction ou maître ne correspond pas stricto sensu au territoire d’un nerf, mais à une perturbation de réseau fonctionnelle  (neurologique, immunitaire, …) </a:t>
            </a:r>
          </a:p>
          <a:p>
            <a:pPr eaLnBrk="1" hangingPunct="1">
              <a:lnSpc>
                <a:spcPct val="80000"/>
              </a:lnSpc>
            </a:pPr>
            <a:endParaRPr lang="fr-FR" altLang="fr-FR" sz="2000" dirty="0">
              <a:latin typeface="+mj-lt"/>
            </a:endParaRPr>
          </a:p>
          <a:p>
            <a:pPr eaLnBrk="1" hangingPunct="1">
              <a:lnSpc>
                <a:spcPct val="80000"/>
              </a:lnSpc>
            </a:pPr>
            <a:r>
              <a:rPr lang="fr-FR" altLang="fr-FR" sz="2000" dirty="0">
                <a:latin typeface="+mj-lt"/>
              </a:rPr>
              <a:t>Il exprime une fraction perturbée du fonctionnement de l’organisme, en interne ou en relation avec son environnement (trouble fonctionnel ou lésion – seule cette dernière étant détectable électriquement actuellement)</a:t>
            </a:r>
          </a:p>
          <a:p>
            <a:pPr eaLnBrk="1" hangingPunct="1">
              <a:lnSpc>
                <a:spcPct val="120000"/>
              </a:lnSpc>
              <a:buFont typeface="Wingdings" panose="05000000000000000000" pitchFamily="2" charset="2"/>
              <a:buNone/>
            </a:pPr>
            <a:endParaRPr lang="fr-FR" altLang="fr-FR" sz="2000" dirty="0">
              <a:latin typeface="+mj-lt"/>
            </a:endParaRPr>
          </a:p>
          <a:p>
            <a:pPr eaLnBrk="1" hangingPunct="1">
              <a:lnSpc>
                <a:spcPct val="80000"/>
              </a:lnSpc>
            </a:pPr>
            <a:r>
              <a:rPr lang="fr-FR" altLang="fr-FR" sz="2000" dirty="0">
                <a:latin typeface="+mj-lt"/>
              </a:rPr>
              <a:t>Le substrat anatomique semble fixe bien qu’en renouvellement permanent, mais le fonctionnel est par nature vivant, variable, adaptatif</a:t>
            </a:r>
          </a:p>
          <a:p>
            <a:pPr eaLnBrk="1" hangingPunct="1">
              <a:lnSpc>
                <a:spcPct val="80000"/>
              </a:lnSpc>
            </a:pPr>
            <a:endParaRPr lang="fr-FR" altLang="fr-FR" sz="2000" dirty="0">
              <a:latin typeface="+mj-lt"/>
            </a:endParaRPr>
          </a:p>
          <a:p>
            <a:pPr eaLnBrk="1" hangingPunct="1">
              <a:lnSpc>
                <a:spcPct val="80000"/>
              </a:lnSpc>
            </a:pPr>
            <a:r>
              <a:rPr lang="fr-FR" altLang="fr-FR" sz="2000" dirty="0">
                <a:latin typeface="+mj-lt"/>
              </a:rPr>
              <a:t>Selon les dernières théories (essai de synthèse):</a:t>
            </a:r>
          </a:p>
          <a:p>
            <a:pPr eaLnBrk="1" hangingPunct="1">
              <a:lnSpc>
                <a:spcPct val="80000"/>
              </a:lnSpc>
              <a:buFont typeface="Wingdings" panose="05000000000000000000" pitchFamily="2" charset="2"/>
              <a:buNone/>
            </a:pPr>
            <a:r>
              <a:rPr lang="fr-FR" altLang="fr-FR" sz="2000" dirty="0">
                <a:latin typeface="+mj-lt"/>
              </a:rPr>
              <a:t>	« </a:t>
            </a:r>
            <a:r>
              <a:rPr lang="fr-FR" altLang="fr-FR" sz="2000" i="1" dirty="0">
                <a:latin typeface="+mj-lt"/>
              </a:rPr>
              <a:t>l’une des propriétés essentielles des réseaux neuraux est que les liaisons fonctionnelles entre leurs régions sont labiles. Un réseau verra ses propriétés et donc la fonction qu’il incarne se modifier selon les régions qu’il incorpore</a:t>
            </a:r>
            <a:r>
              <a:rPr lang="fr-FR" altLang="fr-FR" sz="2000" dirty="0">
                <a:latin typeface="+mj-lt"/>
              </a:rPr>
              <a:t> » </a:t>
            </a:r>
            <a:r>
              <a:rPr lang="fr-FR" altLang="fr-FR" sz="1400" dirty="0">
                <a:latin typeface="+mj-lt"/>
              </a:rPr>
              <a:t>Cerveau et Psycho, p375</a:t>
            </a:r>
            <a:r>
              <a:rPr lang="fr-FR" altLang="fr-FR" sz="2000" dirty="0">
                <a:latin typeface="+mj-lt"/>
              </a:rPr>
              <a:t>. </a:t>
            </a:r>
          </a:p>
          <a:p>
            <a:pPr eaLnBrk="1" hangingPunct="1">
              <a:lnSpc>
                <a:spcPct val="110000"/>
              </a:lnSpc>
              <a:buFont typeface="Wingdings" panose="05000000000000000000" pitchFamily="2" charset="2"/>
              <a:buNone/>
            </a:pPr>
            <a:r>
              <a:rPr lang="fr-FR" altLang="fr-FR" sz="2000" b="1" dirty="0">
                <a:latin typeface="+mj-lt"/>
              </a:rPr>
              <a:t>	</a:t>
            </a:r>
            <a:r>
              <a:rPr lang="fr-FR" altLang="fr-FR" sz="2000" b="1" dirty="0">
                <a:solidFill>
                  <a:srgbClr val="0070C0"/>
                </a:solidFill>
                <a:latin typeface="+mj-lt"/>
              </a:rPr>
              <a:t>Et donc, il n’existe pas de superposition exacte entre l’anatomie (micro et macroscopique) et  ce que l’on détecte par le pouls et le signal du docteur NOGIER explorant la modalité fonctionnelle du système nerveux en interaction avec la défense immunitaire pour l’adaptation corporelle et environnementale.</a:t>
            </a:r>
          </a:p>
        </p:txBody>
      </p:sp>
      <p:sp>
        <p:nvSpPr>
          <p:cNvPr id="4" name="Espace réservé du pied de page 1">
            <a:extLst>
              <a:ext uri="{FF2B5EF4-FFF2-40B4-BE49-F238E27FC236}">
                <a16:creationId xmlns:a16="http://schemas.microsoft.com/office/drawing/2014/main" id="{68DBF554-B00D-4830-916C-D68C824D7A72}"/>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08FFF-A52B-4583-8BB1-0B283BFC1834}"/>
              </a:ext>
            </a:extLst>
          </p:cNvPr>
          <p:cNvSpPr>
            <a:spLocks noGrp="1"/>
          </p:cNvSpPr>
          <p:nvPr>
            <p:ph type="title"/>
          </p:nvPr>
        </p:nvSpPr>
        <p:spPr>
          <a:xfrm>
            <a:off x="-61912" y="-217488"/>
            <a:ext cx="12315824" cy="1325563"/>
          </a:xfrm>
        </p:spPr>
        <p:txBody>
          <a:bodyPr>
            <a:noAutofit/>
          </a:bodyPr>
          <a:lstStyle/>
          <a:p>
            <a:pPr marL="457200" marR="0" lvl="0" indent="-228600" defTabSz="914400" rtl="0" eaLnBrk="1" fontAlgn="auto" latinLnBrk="0" hangingPunct="1">
              <a:lnSpc>
                <a:spcPct val="115000"/>
              </a:lnSpc>
              <a:spcBef>
                <a:spcPts val="1000"/>
              </a:spcBef>
              <a:spcAft>
                <a:spcPts val="0"/>
              </a:spcAft>
              <a:tabLst/>
              <a:defRPr/>
            </a:pPr>
            <a:r>
              <a:rPr kumimoji="0" lang="fr-FR" sz="2400" b="0" i="0" u="none" strike="noStrike" kern="1200" cap="none" spc="0" normalizeH="0" baseline="0" noProof="0" dirty="0">
                <a:ln>
                  <a:noFill/>
                </a:ln>
                <a:solidFill>
                  <a:prstClr val="black"/>
                </a:solidFill>
                <a:effectLst/>
                <a:uLnTx/>
                <a:uFillTx/>
                <a:ea typeface="+mn-ea"/>
                <a:cs typeface="Arial" panose="020B0604020202020204" pitchFamily="34" charset="0"/>
              </a:rPr>
              <a:t>On peut n’utiliser que la forme « fœtus tête en bas », puisque cette forme est en interaction avec les autres formes</a:t>
            </a:r>
            <a:r>
              <a:rPr lang="fr-FR" sz="2400" dirty="0">
                <a:solidFill>
                  <a:prstClr val="black"/>
                </a:solidFill>
                <a:ea typeface="+mn-ea"/>
                <a:cs typeface="Arial" panose="020B0604020202020204" pitchFamily="34" charset="0"/>
              </a:rPr>
              <a:t> citées d</a:t>
            </a:r>
            <a:r>
              <a:rPr kumimoji="0" lang="fr-FR" sz="2400" b="0" i="0" u="none" strike="noStrike" kern="1200" cap="none" spc="0" normalizeH="0" baseline="0" noProof="0" dirty="0">
                <a:ln>
                  <a:noFill/>
                </a:ln>
                <a:solidFill>
                  <a:prstClr val="black"/>
                </a:solidFill>
                <a:effectLst/>
                <a:uLnTx/>
                <a:uFillTx/>
                <a:ea typeface="+mn-ea"/>
                <a:cs typeface="Arial" panose="020B0604020202020204" pitchFamily="34" charset="0"/>
              </a:rPr>
              <a:t>ans cet exposé, en détection comme en traitement.</a:t>
            </a:r>
            <a:endParaRPr lang="fr-FR" sz="2400" dirty="0">
              <a:cs typeface="Arial" panose="020B0604020202020204" pitchFamily="34" charset="0"/>
            </a:endParaRPr>
          </a:p>
        </p:txBody>
      </p:sp>
      <p:sp>
        <p:nvSpPr>
          <p:cNvPr id="3" name="Espace réservé du contenu 2">
            <a:extLst>
              <a:ext uri="{FF2B5EF4-FFF2-40B4-BE49-F238E27FC236}">
                <a16:creationId xmlns:a16="http://schemas.microsoft.com/office/drawing/2014/main" id="{66903736-BFBB-40C4-BF67-C44A7584F029}"/>
              </a:ext>
            </a:extLst>
          </p:cNvPr>
          <p:cNvSpPr>
            <a:spLocks noGrp="1"/>
          </p:cNvSpPr>
          <p:nvPr>
            <p:ph idx="4294967295"/>
          </p:nvPr>
        </p:nvSpPr>
        <p:spPr>
          <a:xfrm>
            <a:off x="781879" y="1108076"/>
            <a:ext cx="11410122" cy="5553194"/>
          </a:xfrm>
        </p:spPr>
        <p:txBody>
          <a:bodyPr rtlCol="0">
            <a:normAutofit fontScale="92500"/>
          </a:bodyPr>
          <a:lstStyle/>
          <a:p>
            <a:pPr marL="0" indent="0">
              <a:lnSpc>
                <a:spcPct val="115000"/>
              </a:lnSpc>
              <a:buNone/>
              <a:defRPr/>
            </a:pPr>
            <a:r>
              <a:rPr lang="fr-FR" sz="1800" b="1" dirty="0">
                <a:latin typeface="+mj-lt"/>
                <a:ea typeface="Times New Roman" panose="02020603050405020304" pitchFamily="18" charset="0"/>
                <a:cs typeface="Times New Roman" panose="02020603050405020304" pitchFamily="18" charset="0"/>
              </a:rPr>
              <a:t>Le schéma didactique d’une seule représentation réflexe auriculaire</a:t>
            </a:r>
            <a:r>
              <a:rPr lang="fr-FR" sz="1800" dirty="0">
                <a:latin typeface="+mj-lt"/>
                <a:ea typeface="Times New Roman" panose="02020603050405020304" pitchFamily="18" charset="0"/>
                <a:cs typeface="Times New Roman" panose="02020603050405020304" pitchFamily="18" charset="0"/>
              </a:rPr>
              <a:t> résumant l’ensemble de l’organisation topique des différents étages et voies du système nerveux et humoral, simple sur le plan didactique, a ses limites sur le plan de la complexité physiologique du corps humain.</a:t>
            </a:r>
          </a:p>
          <a:p>
            <a:pPr marL="457200">
              <a:lnSpc>
                <a:spcPct val="115000"/>
              </a:lnSpc>
              <a:defRPr/>
            </a:pPr>
            <a:r>
              <a:rPr lang="fr-FR" sz="1800" dirty="0">
                <a:latin typeface="+mj-lt"/>
                <a:ea typeface="Calibri" panose="020F0502020204030204" pitchFamily="34" charset="0"/>
              </a:rPr>
              <a:t> Il </a:t>
            </a:r>
            <a:r>
              <a:rPr lang="fr-FR" sz="1800" dirty="0">
                <a:latin typeface="+mj-lt"/>
                <a:ea typeface="Times New Roman" panose="02020603050405020304" pitchFamily="18" charset="0"/>
                <a:cs typeface="Times New Roman" panose="02020603050405020304" pitchFamily="18" charset="0"/>
              </a:rPr>
              <a:t>est </a:t>
            </a:r>
            <a:r>
              <a:rPr lang="fr-FR" sz="1800" b="1" dirty="0">
                <a:latin typeface="+mj-lt"/>
                <a:ea typeface="Times New Roman" panose="02020603050405020304" pitchFamily="18" charset="0"/>
                <a:cs typeface="Times New Roman" panose="02020603050405020304" pitchFamily="18" charset="0"/>
              </a:rPr>
              <a:t>simple et confortable </a:t>
            </a:r>
            <a:endParaRPr lang="fr-FR" sz="1800" b="1" dirty="0">
              <a:latin typeface="+mj-lt"/>
              <a:ea typeface="Calibri" panose="020F0502020204030204" pitchFamily="34" charset="0"/>
            </a:endParaRPr>
          </a:p>
          <a:p>
            <a:pPr marL="457200">
              <a:lnSpc>
                <a:spcPct val="115000"/>
              </a:lnSpc>
              <a:defRPr/>
            </a:pPr>
            <a:r>
              <a:rPr lang="fr-FR" sz="1800" b="1" dirty="0">
                <a:latin typeface="+mj-lt"/>
                <a:ea typeface="Calibri" panose="020F0502020204030204" pitchFamily="34" charset="0"/>
              </a:rPr>
              <a:t>Par contre, la première forme inventoriée par le Dr Paul Nogier a été la forme du fœtus inversé</a:t>
            </a:r>
            <a:r>
              <a:rPr lang="fr-FR" sz="1800" dirty="0">
                <a:latin typeface="+mj-lt"/>
                <a:ea typeface="Calibri" panose="020F0502020204030204" pitchFamily="34" charset="0"/>
              </a:rPr>
              <a:t> bientôt complétée par deux autres sur l’auricule antérieure, que nous avons confirmées.</a:t>
            </a:r>
          </a:p>
          <a:p>
            <a:pPr marL="457200">
              <a:lnSpc>
                <a:spcPct val="115000"/>
              </a:lnSpc>
              <a:defRPr/>
            </a:pPr>
            <a:r>
              <a:rPr lang="fr-FR" sz="1800" dirty="0">
                <a:latin typeface="+mj-lt"/>
                <a:ea typeface="Calibri" panose="020F0502020204030204" pitchFamily="34" charset="0"/>
              </a:rPr>
              <a:t>En explorant </a:t>
            </a:r>
            <a:r>
              <a:rPr lang="fr-FR" sz="1800" b="1" dirty="0">
                <a:latin typeface="+mj-lt"/>
                <a:ea typeface="Calibri" panose="020F0502020204030204" pitchFamily="34" charset="0"/>
              </a:rPr>
              <a:t>l’auricule postérieure,</a:t>
            </a:r>
            <a:r>
              <a:rPr lang="fr-FR" sz="1800" dirty="0">
                <a:latin typeface="+mj-lt"/>
                <a:ea typeface="Calibri" panose="020F0502020204030204" pitchFamily="34" charset="0"/>
              </a:rPr>
              <a:t> nous en avons retrouvé </a:t>
            </a:r>
            <a:r>
              <a:rPr lang="fr-FR" sz="1800" b="1" dirty="0">
                <a:latin typeface="+mj-lt"/>
                <a:ea typeface="Calibri" panose="020F0502020204030204" pitchFamily="34" charset="0"/>
              </a:rPr>
              <a:t>trois autres, puis 2 sur la région péri-auriculaire, au total huit.</a:t>
            </a:r>
            <a:endParaRPr lang="fr-FR" sz="1800" dirty="0">
              <a:latin typeface="+mj-lt"/>
              <a:ea typeface="Calibri" panose="020F0502020204030204" pitchFamily="34" charset="0"/>
            </a:endParaRPr>
          </a:p>
          <a:p>
            <a:pPr marL="457200">
              <a:lnSpc>
                <a:spcPct val="115000"/>
              </a:lnSpc>
              <a:defRPr/>
            </a:pPr>
            <a:r>
              <a:rPr lang="fr-FR" sz="1800" dirty="0">
                <a:latin typeface="+mj-lt"/>
                <a:ea typeface="Calibri" panose="020F0502020204030204" pitchFamily="34" charset="0"/>
              </a:rPr>
              <a:t> </a:t>
            </a:r>
            <a:r>
              <a:rPr lang="fr-FR" sz="1800" b="1" dirty="0">
                <a:latin typeface="+mj-lt"/>
                <a:ea typeface="Calibri" panose="020F0502020204030204" pitchFamily="34" charset="0"/>
              </a:rPr>
              <a:t>La géométrie de l’oreille nous enseigne que les points détectés sont en relation les uns avec les autres, et sont situés sur des axes passant  par le point O  sur un sujet sain.</a:t>
            </a:r>
          </a:p>
          <a:p>
            <a:pPr marL="457200">
              <a:lnSpc>
                <a:spcPct val="115000"/>
              </a:lnSpc>
              <a:defRPr/>
            </a:pPr>
            <a:r>
              <a:rPr lang="fr-FR" sz="1800" b="1" dirty="0">
                <a:latin typeface="+mj-lt"/>
              </a:rPr>
              <a:t>L’étude des représentations réflexes en fonction de leur origine tissulaire (territoires T1, T2, T3) et de leur positionnement par rapport aux phases montre qu’elles sont toutes reliées ensemble (tissus, couleurs et fréquences) fonctionnellement dans le cadre du système adaptatif humain.</a:t>
            </a:r>
          </a:p>
          <a:p>
            <a:pPr indent="0">
              <a:lnSpc>
                <a:spcPct val="115000"/>
              </a:lnSpc>
              <a:buNone/>
              <a:defRPr/>
            </a:pPr>
            <a:endParaRPr lang="fr-FR" sz="1800" b="1" dirty="0">
              <a:latin typeface="+mj-lt"/>
            </a:endParaRPr>
          </a:p>
          <a:p>
            <a:pPr marL="0" indent="0">
              <a:lnSpc>
                <a:spcPct val="115000"/>
              </a:lnSpc>
              <a:buNone/>
              <a:defRPr/>
            </a:pPr>
            <a:r>
              <a:rPr lang="fr-FR" sz="1800" b="1" dirty="0">
                <a:latin typeface="+mj-lt"/>
              </a:rPr>
              <a:t>On peut donc se limiter à l’étude de la forme fœtus tête en bas, puisque cette forme est en interaction avec les autres formes citées dans cet exposé, en détection comme en traitement.</a:t>
            </a:r>
            <a:endParaRPr lang="fr-FR" b="1" dirty="0">
              <a:latin typeface="+mj-lt"/>
            </a:endParaRPr>
          </a:p>
        </p:txBody>
      </p:sp>
      <p:sp>
        <p:nvSpPr>
          <p:cNvPr id="5" name="Espace réservé du pied de page 1">
            <a:extLst>
              <a:ext uri="{FF2B5EF4-FFF2-40B4-BE49-F238E27FC236}">
                <a16:creationId xmlns:a16="http://schemas.microsoft.com/office/drawing/2014/main" id="{6E68B453-41FC-4344-9276-F7EEE45D5928}"/>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9" name="Rectangle 3">
            <a:extLst>
              <a:ext uri="{FF2B5EF4-FFF2-40B4-BE49-F238E27FC236}">
                <a16:creationId xmlns:a16="http://schemas.microsoft.com/office/drawing/2014/main" id="{C58B3500-91BB-48E5-99A4-2E317CD40EA2}"/>
              </a:ext>
            </a:extLst>
          </p:cNvPr>
          <p:cNvSpPr>
            <a:spLocks noGrp="1" noChangeArrowheads="1"/>
          </p:cNvSpPr>
          <p:nvPr>
            <p:ph idx="1"/>
          </p:nvPr>
        </p:nvSpPr>
        <p:spPr>
          <a:xfrm>
            <a:off x="927100" y="136525"/>
            <a:ext cx="10515600" cy="6459538"/>
          </a:xfrm>
        </p:spPr>
        <p:txBody>
          <a:bodyPr rtlCol="0">
            <a:normAutofit lnSpcReduction="10000"/>
          </a:bodyPr>
          <a:lstStyle/>
          <a:p>
            <a:pPr>
              <a:lnSpc>
                <a:spcPct val="80000"/>
              </a:lnSpc>
              <a:buFont typeface="Wingdings" panose="05000000000000000000" pitchFamily="2" charset="2"/>
              <a:buChar char="v"/>
              <a:defRPr/>
            </a:pPr>
            <a:r>
              <a:rPr lang="fr-FR" altLang="fr-FR" sz="2400" dirty="0"/>
              <a:t>1979/1996 A la recherche de la Vérité…</a:t>
            </a:r>
          </a:p>
          <a:p>
            <a:pPr>
              <a:lnSpc>
                <a:spcPct val="80000"/>
              </a:lnSpc>
              <a:buFont typeface="Wingdings" panose="05000000000000000000" pitchFamily="2" charset="2"/>
              <a:buChar char="v"/>
              <a:defRPr/>
            </a:pPr>
            <a:endParaRPr lang="fr-FR" altLang="fr-FR" sz="2400" dirty="0"/>
          </a:p>
          <a:p>
            <a:pPr marL="0" indent="0">
              <a:lnSpc>
                <a:spcPct val="80000"/>
              </a:lnSpc>
              <a:buNone/>
              <a:defRPr/>
            </a:pPr>
            <a:r>
              <a:rPr lang="fr-FR" altLang="fr-FR" sz="1600" b="1" dirty="0"/>
              <a:t> Notion de  « l’existence méconnue de plusieurs systèmes réflexes superposés sur le pavillon de l’oreille » avec :</a:t>
            </a:r>
          </a:p>
          <a:p>
            <a:pPr>
              <a:lnSpc>
                <a:spcPct val="80000"/>
              </a:lnSpc>
              <a:buNone/>
              <a:defRPr/>
            </a:pPr>
            <a:r>
              <a:rPr lang="fr-FR" altLang="fr-FR" sz="2000" b="1" i="1" dirty="0"/>
              <a:t>2 CARTOGRAPHIES </a:t>
            </a:r>
            <a:r>
              <a:rPr lang="fr-FR" altLang="fr-FR" sz="1600" b="1" i="1" dirty="0"/>
              <a:t>: </a:t>
            </a:r>
            <a:r>
              <a:rPr lang="fr-FR" altLang="fr-FR" sz="2000" b="1" i="1" dirty="0"/>
              <a:t> PHASES ondes/fréquences </a:t>
            </a:r>
            <a:r>
              <a:rPr lang="fr-FR" altLang="fr-FR" sz="1600" b="1" i="1" dirty="0"/>
              <a:t>(filtres couleurs) et </a:t>
            </a:r>
            <a:r>
              <a:rPr lang="fr-FR" altLang="fr-FR" sz="2000" b="1" i="1" dirty="0"/>
              <a:t>origine embryologique(extraits tissulaires)</a:t>
            </a:r>
          </a:p>
          <a:p>
            <a:pPr>
              <a:lnSpc>
                <a:spcPct val="80000"/>
              </a:lnSpc>
              <a:buNone/>
              <a:defRPr/>
            </a:pPr>
            <a:endParaRPr lang="fr-FR" altLang="fr-FR" sz="2000" b="1" i="1" dirty="0"/>
          </a:p>
          <a:p>
            <a:pPr>
              <a:lnSpc>
                <a:spcPct val="80000"/>
              </a:lnSpc>
              <a:buFont typeface="Wingdings" panose="05000000000000000000" pitchFamily="2" charset="2"/>
              <a:buChar char="Ø"/>
              <a:defRPr/>
            </a:pPr>
            <a:r>
              <a:rPr lang="fr-FR" altLang="fr-FR" sz="2000" b="1" dirty="0"/>
              <a:t>Par les phases ( filtre couleur ou diode&gt; ondes/fréquences</a:t>
            </a:r>
            <a:endParaRPr lang="fr-FR" altLang="fr-FR" sz="2000" dirty="0"/>
          </a:p>
          <a:p>
            <a:pPr lvl="1">
              <a:lnSpc>
                <a:spcPct val="80000"/>
              </a:lnSpc>
              <a:defRPr/>
            </a:pPr>
            <a:r>
              <a:rPr lang="fr-FR" altLang="fr-FR" sz="1400" b="1" dirty="0"/>
              <a:t>Sur la face externe  3 images ou phases : </a:t>
            </a:r>
          </a:p>
          <a:p>
            <a:pPr lvl="2">
              <a:lnSpc>
                <a:spcPct val="80000"/>
              </a:lnSpc>
              <a:defRPr/>
            </a:pPr>
            <a:r>
              <a:rPr lang="fr-FR" altLang="fr-FR" sz="1200" dirty="0"/>
              <a:t>« </a:t>
            </a:r>
            <a:r>
              <a:rPr lang="fr-FR" altLang="fr-FR" sz="1600" dirty="0"/>
              <a:t>le fœtus renversé »       image ou phase (</a:t>
            </a:r>
            <a:r>
              <a:rPr lang="fr-FR" altLang="fr-FR" sz="1600" dirty="0">
                <a:sym typeface="Symbol" panose="05050102010706020507" pitchFamily="18" charset="2"/>
              </a:rPr>
              <a:t></a:t>
            </a:r>
            <a:r>
              <a:rPr lang="fr-FR" altLang="fr-FR" sz="1600" dirty="0"/>
              <a:t> 1)  </a:t>
            </a:r>
          </a:p>
          <a:p>
            <a:pPr lvl="2">
              <a:lnSpc>
                <a:spcPct val="80000"/>
              </a:lnSpc>
              <a:defRPr/>
            </a:pPr>
            <a:r>
              <a:rPr lang="fr-FR" altLang="fr-FR" sz="1600" dirty="0"/>
              <a:t>«  l’homme droit »          image ou phase (</a:t>
            </a:r>
            <a:r>
              <a:rPr lang="fr-FR" altLang="fr-FR" sz="1600" dirty="0">
                <a:sym typeface="Symbol" panose="05050102010706020507" pitchFamily="18" charset="2"/>
              </a:rPr>
              <a:t></a:t>
            </a:r>
            <a:r>
              <a:rPr lang="fr-FR" altLang="fr-FR" sz="1600" dirty="0"/>
              <a:t> 2)</a:t>
            </a:r>
          </a:p>
          <a:p>
            <a:pPr lvl="2">
              <a:lnSpc>
                <a:spcPct val="80000"/>
              </a:lnSpc>
              <a:defRPr/>
            </a:pPr>
            <a:r>
              <a:rPr lang="fr-FR" altLang="fr-FR" sz="1600" dirty="0"/>
              <a:t>«  l’homme horizontal »  image ou  phase (</a:t>
            </a:r>
            <a:r>
              <a:rPr lang="fr-FR" altLang="fr-FR" sz="1600" dirty="0">
                <a:sym typeface="Symbol" panose="05050102010706020507" pitchFamily="18" charset="2"/>
              </a:rPr>
              <a:t></a:t>
            </a:r>
            <a:r>
              <a:rPr lang="fr-FR" altLang="fr-FR" sz="1600" dirty="0"/>
              <a:t> 3</a:t>
            </a:r>
            <a:r>
              <a:rPr lang="fr-FR" altLang="fr-FR" sz="1200" dirty="0"/>
              <a:t>)</a:t>
            </a:r>
          </a:p>
          <a:p>
            <a:pPr lvl="1">
              <a:lnSpc>
                <a:spcPct val="80000"/>
              </a:lnSpc>
              <a:defRPr/>
            </a:pPr>
            <a:r>
              <a:rPr lang="fr-FR" altLang="fr-FR" sz="1400" b="1" dirty="0"/>
              <a:t>Sur la région rétro auriculaire ou mastoïdienne </a:t>
            </a:r>
            <a:r>
              <a:rPr lang="fr-FR" altLang="fr-FR" sz="1400" b="1" dirty="0">
                <a:sym typeface="Symbol" panose="05050102010706020507" pitchFamily="18" charset="2"/>
              </a:rPr>
              <a:t> </a:t>
            </a:r>
            <a:r>
              <a:rPr lang="fr-FR" altLang="fr-FR" sz="1400" b="1" dirty="0"/>
              <a:t>4 « une face de synthèse</a:t>
            </a:r>
            <a:r>
              <a:rPr lang="fr-FR" altLang="fr-FR" sz="1400" dirty="0"/>
              <a:t> »… «  les 3 localisations antérieures viennent se focaliser en une seule ».</a:t>
            </a:r>
          </a:p>
          <a:p>
            <a:pPr lvl="1">
              <a:lnSpc>
                <a:spcPct val="80000"/>
              </a:lnSpc>
              <a:buNone/>
              <a:defRPr/>
            </a:pPr>
            <a:r>
              <a:rPr lang="fr-FR" altLang="fr-FR" sz="1400" i="1" dirty="0"/>
              <a:t>	</a:t>
            </a:r>
          </a:p>
          <a:p>
            <a:pPr lvl="1">
              <a:lnSpc>
                <a:spcPct val="80000"/>
              </a:lnSpc>
              <a:buNone/>
              <a:defRPr/>
            </a:pPr>
            <a:r>
              <a:rPr lang="fr-FR" altLang="fr-FR" sz="1400" i="1" dirty="0"/>
              <a:t>Larousse :  « </a:t>
            </a:r>
            <a:r>
              <a:rPr lang="fr-FR" altLang="fr-FR" sz="1400" i="1" u="sng" dirty="0"/>
              <a:t>Phase</a:t>
            </a:r>
            <a:r>
              <a:rPr lang="fr-FR" altLang="fr-FR" sz="1400" i="1" dirty="0"/>
              <a:t> : chacun des changements des aspects successifs d'un phénomène en évolution, chacun des intervalles de temps marqués par ces changements. Physique/chimie : partie homogène d'un système (eau/glace/vapeur) »</a:t>
            </a:r>
          </a:p>
          <a:p>
            <a:pPr>
              <a:lnSpc>
                <a:spcPct val="80000"/>
              </a:lnSpc>
              <a:buNone/>
              <a:defRPr/>
            </a:pPr>
            <a:r>
              <a:rPr lang="fr-FR" altLang="fr-FR" sz="1800" b="1" dirty="0"/>
              <a:t>     Ces phases sont caractérisées par : </a:t>
            </a:r>
          </a:p>
          <a:p>
            <a:pPr>
              <a:lnSpc>
                <a:spcPct val="80000"/>
              </a:lnSpc>
              <a:buNone/>
              <a:defRPr/>
            </a:pPr>
            <a:r>
              <a:rPr lang="fr-FR" altLang="fr-FR" sz="1800" b="1" dirty="0"/>
              <a:t>                   </a:t>
            </a:r>
            <a:r>
              <a:rPr lang="fr-FR" altLang="fr-FR" sz="1600" b="1" dirty="0"/>
              <a:t>&gt; des  couleurs </a:t>
            </a:r>
            <a:r>
              <a:rPr lang="fr-FR" altLang="fr-FR" sz="1600" b="1" dirty="0" err="1"/>
              <a:t>Wratten</a:t>
            </a:r>
            <a:r>
              <a:rPr lang="fr-FR" altLang="fr-FR" sz="1600" b="1" dirty="0"/>
              <a:t> Kodak</a:t>
            </a:r>
            <a:r>
              <a:rPr lang="fr-FR" altLang="fr-FR" sz="1600" dirty="0"/>
              <a:t> :	</a:t>
            </a:r>
            <a:r>
              <a:rPr lang="fr-FR" altLang="fr-FR" sz="1600" b="1" dirty="0"/>
              <a:t> </a:t>
            </a:r>
            <a:r>
              <a:rPr lang="fr-FR" altLang="fr-FR" sz="1600" dirty="0">
                <a:sym typeface="Symbol" panose="05050102010706020507" pitchFamily="18" charset="2"/>
              </a:rPr>
              <a:t></a:t>
            </a:r>
            <a:r>
              <a:rPr lang="fr-FR" altLang="fr-FR" sz="1600" dirty="0"/>
              <a:t> 1 : K25  -  </a:t>
            </a:r>
            <a:r>
              <a:rPr lang="fr-FR" altLang="fr-FR" sz="1600" dirty="0">
                <a:sym typeface="Symbol" panose="05050102010706020507" pitchFamily="18" charset="2"/>
              </a:rPr>
              <a:t></a:t>
            </a:r>
            <a:r>
              <a:rPr lang="fr-FR" altLang="fr-FR" sz="1600" dirty="0"/>
              <a:t> 2 : K58 - </a:t>
            </a:r>
            <a:r>
              <a:rPr lang="fr-FR" altLang="fr-FR" sz="1600" dirty="0">
                <a:sym typeface="Symbol" panose="05050102010706020507" pitchFamily="18" charset="2"/>
              </a:rPr>
              <a:t></a:t>
            </a:r>
            <a:r>
              <a:rPr lang="fr-FR" altLang="fr-FR" sz="1600" dirty="0"/>
              <a:t> 3 : K44 - </a:t>
            </a:r>
            <a:r>
              <a:rPr lang="fr-FR" altLang="fr-FR" sz="1600" dirty="0">
                <a:sym typeface="Symbol" panose="05050102010706020507" pitchFamily="18" charset="2"/>
              </a:rPr>
              <a:t></a:t>
            </a:r>
            <a:r>
              <a:rPr lang="fr-FR" altLang="fr-FR" sz="1600" dirty="0"/>
              <a:t> 4 :K22</a:t>
            </a:r>
          </a:p>
          <a:p>
            <a:pPr>
              <a:lnSpc>
                <a:spcPct val="80000"/>
              </a:lnSpc>
              <a:buNone/>
              <a:defRPr/>
            </a:pPr>
            <a:endParaRPr lang="fr-FR" altLang="fr-FR" sz="1800" b="1" dirty="0"/>
          </a:p>
          <a:p>
            <a:pPr>
              <a:lnSpc>
                <a:spcPct val="80000"/>
              </a:lnSpc>
              <a:buFont typeface="Wingdings" panose="05000000000000000000" pitchFamily="2" charset="2"/>
              <a:buChar char="Ø"/>
              <a:defRPr/>
            </a:pPr>
            <a:r>
              <a:rPr lang="fr-FR" altLang="fr-FR" sz="2000" b="1" dirty="0"/>
              <a:t>Par l’origine embryologique </a:t>
            </a:r>
            <a:r>
              <a:rPr lang="fr-FR" altLang="fr-FR" sz="2000" dirty="0"/>
              <a:t>(AT extraits tissulaires</a:t>
            </a:r>
            <a:r>
              <a:rPr lang="fr-FR" altLang="fr-FR" sz="2000" i="1" dirty="0"/>
              <a:t> </a:t>
            </a:r>
            <a:r>
              <a:rPr lang="fr-FR" altLang="fr-FR" sz="2000" dirty="0"/>
              <a:t>humains</a:t>
            </a:r>
            <a:r>
              <a:rPr lang="fr-FR" altLang="fr-FR" sz="1600" i="1" dirty="0"/>
              <a:t> )</a:t>
            </a:r>
          </a:p>
          <a:p>
            <a:pPr>
              <a:lnSpc>
                <a:spcPct val="80000"/>
              </a:lnSpc>
              <a:buFont typeface="Wingdings" panose="05000000000000000000" pitchFamily="2" charset="2"/>
              <a:buChar char="§"/>
              <a:defRPr/>
            </a:pPr>
            <a:r>
              <a:rPr lang="fr-FR" altLang="fr-FR" sz="1600" b="1" i="1" dirty="0"/>
              <a:t>Ceci permet d’établir également des représentatio</a:t>
            </a:r>
            <a:r>
              <a:rPr lang="fr-FR" altLang="fr-FR" sz="1600" b="1" dirty="0"/>
              <a:t>ns réflexes relevant de leur origine embryologique (ectoderme, mésoderme, </a:t>
            </a:r>
            <a:r>
              <a:rPr lang="fr-FR" altLang="fr-FR" sz="1600" b="1" i="1" dirty="0"/>
              <a:t>endoderme) reposant sur les 3 territoires, T1,  T2, T3, sur le pavillon externe et sur un seul territoire sur la face mastoïdienne du pavillon.</a:t>
            </a:r>
          </a:p>
          <a:p>
            <a:pPr>
              <a:lnSpc>
                <a:spcPct val="80000"/>
              </a:lnSpc>
              <a:buFont typeface="Wingdings" panose="05000000000000000000" pitchFamily="2" charset="2"/>
              <a:buChar char="§"/>
              <a:defRPr/>
            </a:pPr>
            <a:endParaRPr lang="fr-FR" altLang="fr-FR" sz="1600" b="1" i="1" dirty="0">
              <a:solidFill>
                <a:srgbClr val="0070C0"/>
              </a:solidFill>
            </a:endParaRPr>
          </a:p>
          <a:p>
            <a:pPr>
              <a:lnSpc>
                <a:spcPct val="80000"/>
              </a:lnSpc>
              <a:buNone/>
              <a:defRPr/>
            </a:pPr>
            <a:endParaRPr lang="fr-FR" altLang="fr-FR" sz="1600" dirty="0"/>
          </a:p>
        </p:txBody>
      </p:sp>
      <p:sp>
        <p:nvSpPr>
          <p:cNvPr id="2" name="Espace réservé du pied de page 1">
            <a:extLst>
              <a:ext uri="{FF2B5EF4-FFF2-40B4-BE49-F238E27FC236}">
                <a16:creationId xmlns:a16="http://schemas.microsoft.com/office/drawing/2014/main" id="{E8647752-1A15-4013-A99F-F4588E7274B4}"/>
              </a:ext>
            </a:extLst>
          </p:cNvPr>
          <p:cNvSpPr>
            <a:spLocks noGrp="1"/>
          </p:cNvSpPr>
          <p:nvPr>
            <p:ph type="ftr" sz="quarter" idx="11"/>
          </p:nvPr>
        </p:nvSpPr>
        <p:spPr>
          <a:xfrm>
            <a:off x="7962900" y="6356350"/>
            <a:ext cx="4114800" cy="365125"/>
          </a:xfrm>
        </p:spPr>
        <p:txBody>
          <a:bodyPr/>
          <a:lstStyle/>
          <a:p>
            <a:r>
              <a:rPr lang="en-US"/>
              <a:t>B. Julienne - A. Mallard (in memoriam) - P. Becu - M. LeBel   Symposium Lyon - 5&amp;6 juin 2021</a:t>
            </a:r>
            <a:endParaRPr lang="fr-FR" dirty="0"/>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a:extLst>
              <a:ext uri="{FF2B5EF4-FFF2-40B4-BE49-F238E27FC236}">
                <a16:creationId xmlns:a16="http://schemas.microsoft.com/office/drawing/2014/main" id="{7D29E90A-B3E5-43DB-B1F3-E62E11B5CCCA}"/>
              </a:ext>
            </a:extLst>
          </p:cNvPr>
          <p:cNvSpPr>
            <a:spLocks noGrp="1" noChangeArrowheads="1"/>
          </p:cNvSpPr>
          <p:nvPr>
            <p:ph idx="4294967295"/>
          </p:nvPr>
        </p:nvSpPr>
        <p:spPr>
          <a:xfrm>
            <a:off x="331305" y="1230657"/>
            <a:ext cx="10694504" cy="4396685"/>
          </a:xfrm>
        </p:spPr>
        <p:txBody>
          <a:bodyPr/>
          <a:lstStyle/>
          <a:p>
            <a:pPr eaLnBrk="1" hangingPunct="1">
              <a:lnSpc>
                <a:spcPct val="80000"/>
              </a:lnSpc>
            </a:pPr>
            <a:r>
              <a:rPr lang="fr-FR" altLang="fr-FR" sz="2000" dirty="0">
                <a:latin typeface="+mj-lt"/>
              </a:rPr>
              <a:t>Sur le plan de la compréhension, cette notion ouvre au débat (sans fin?) mais sur le plan pratique, selon toute vraisemblance, les points que nous détectons et les points que nous traitons (« </a:t>
            </a:r>
            <a:r>
              <a:rPr lang="fr-FR" altLang="fr-FR" sz="2000" i="1" dirty="0">
                <a:latin typeface="+mj-lt"/>
              </a:rPr>
              <a:t>la maladie agit comme un extraordinaire amplificateur</a:t>
            </a:r>
            <a:r>
              <a:rPr lang="fr-FR" altLang="fr-FR" sz="2000" dirty="0">
                <a:latin typeface="+mj-lt"/>
              </a:rPr>
              <a:t> » –</a:t>
            </a:r>
            <a:r>
              <a:rPr lang="fr-FR" altLang="fr-FR" sz="2000" dirty="0" err="1">
                <a:latin typeface="+mj-lt"/>
              </a:rPr>
              <a:t>R.Leriche</a:t>
            </a:r>
            <a:r>
              <a:rPr lang="fr-FR" altLang="fr-FR" sz="2000" dirty="0">
                <a:latin typeface="+mj-lt"/>
              </a:rPr>
              <a:t>), sont en relation avec des réseaux neurologiques perturbés, interférant les uns avec les autres, et dont nous avons peut-être la traduction au niveau de la géométrie auriculaire.</a:t>
            </a:r>
          </a:p>
          <a:p>
            <a:pPr eaLnBrk="1" hangingPunct="1">
              <a:lnSpc>
                <a:spcPct val="80000"/>
              </a:lnSpc>
            </a:pPr>
            <a:endParaRPr lang="fr-FR" altLang="fr-FR" sz="2000" dirty="0">
              <a:latin typeface="+mj-lt"/>
            </a:endParaRPr>
          </a:p>
          <a:p>
            <a:pPr eaLnBrk="1" hangingPunct="1">
              <a:lnSpc>
                <a:spcPct val="80000"/>
              </a:lnSpc>
            </a:pPr>
            <a:r>
              <a:rPr lang="fr-FR" altLang="fr-FR" sz="2000" dirty="0">
                <a:latin typeface="+mj-lt"/>
              </a:rPr>
              <a:t>« L’ amplification » évoquée par le Pr Leriche pouvant être en augmentation ou réduction.</a:t>
            </a:r>
          </a:p>
          <a:p>
            <a:pPr eaLnBrk="1" hangingPunct="1">
              <a:lnSpc>
                <a:spcPct val="80000"/>
              </a:lnSpc>
              <a:buFont typeface="Wingdings" panose="05000000000000000000" pitchFamily="2" charset="2"/>
              <a:buNone/>
            </a:pPr>
            <a:endParaRPr lang="fr-FR" altLang="fr-FR" sz="2000" dirty="0">
              <a:latin typeface="+mj-lt"/>
            </a:endParaRPr>
          </a:p>
          <a:p>
            <a:pPr eaLnBrk="1" hangingPunct="1">
              <a:lnSpc>
                <a:spcPct val="80000"/>
              </a:lnSpc>
            </a:pPr>
            <a:r>
              <a:rPr lang="fr-FR" altLang="fr-FR" sz="2000" dirty="0">
                <a:latin typeface="+mj-lt"/>
              </a:rPr>
              <a:t>Que le point soit en relation avec une seule phase (</a:t>
            </a:r>
            <a:r>
              <a:rPr lang="el-GR" altLang="fr-FR" sz="2000" dirty="0">
                <a:latin typeface="+mj-lt"/>
              </a:rPr>
              <a:t>φ</a:t>
            </a:r>
            <a:r>
              <a:rPr lang="fr-FR" altLang="fr-FR" sz="2000" dirty="0">
                <a:latin typeface="+mj-lt"/>
              </a:rPr>
              <a:t>1) ou avec plusieurs (3, 5 ou 8 phases), sa stimulation va mobiliser l’ensemble du réseau et on peut donc parfaitement interpréter et traiter qu’en ne tenant compte que de la représentation « tête en bas », en appliquant l’observation de la géométrie de l’oreille, qui décrit des points situés sur des lignes, qui peuvent passer par le point O (lignes harmoniques, on est proche de la physiologie) ou non (lignes dysharmoniques, processus maladif).</a:t>
            </a:r>
          </a:p>
        </p:txBody>
      </p:sp>
      <p:sp>
        <p:nvSpPr>
          <p:cNvPr id="4" name="Espace réservé du pied de page 1">
            <a:extLst>
              <a:ext uri="{FF2B5EF4-FFF2-40B4-BE49-F238E27FC236}">
                <a16:creationId xmlns:a16="http://schemas.microsoft.com/office/drawing/2014/main" id="{D95C072A-099F-4936-B1DB-2F3C7F1D3230}"/>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DE73F-AEAF-441B-82B4-D43AE5093694}"/>
              </a:ext>
            </a:extLst>
          </p:cNvPr>
          <p:cNvSpPr>
            <a:spLocks noGrp="1"/>
          </p:cNvSpPr>
          <p:nvPr>
            <p:ph type="title"/>
          </p:nvPr>
        </p:nvSpPr>
        <p:spPr>
          <a:xfrm>
            <a:off x="547662" y="1415005"/>
            <a:ext cx="11287125" cy="1325563"/>
          </a:xfrm>
        </p:spPr>
        <p:txBody>
          <a:bodyPr>
            <a:normAutofit fontScale="90000"/>
          </a:bodyPr>
          <a:lstStyle/>
          <a:p>
            <a:r>
              <a:rPr lang="fr-FR" dirty="0"/>
              <a:t>Les points sont situés sur des lignes qui sont reliées entre elles, de même que les lignes entre elles.</a:t>
            </a:r>
            <a:br>
              <a:rPr lang="fr-FR" dirty="0"/>
            </a:br>
            <a:endParaRPr lang="fr-FR" dirty="0"/>
          </a:p>
        </p:txBody>
      </p:sp>
      <p:pic>
        <p:nvPicPr>
          <p:cNvPr id="142342" name="Picture 26" descr="point pont">
            <a:extLst>
              <a:ext uri="{FF2B5EF4-FFF2-40B4-BE49-F238E27FC236}">
                <a16:creationId xmlns:a16="http://schemas.microsoft.com/office/drawing/2014/main" id="{2234065C-063D-460B-A2CB-683760551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853731" y="2473988"/>
            <a:ext cx="2486025" cy="2514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1557" name="Group 4">
            <a:extLst>
              <a:ext uri="{FF2B5EF4-FFF2-40B4-BE49-F238E27FC236}">
                <a16:creationId xmlns:a16="http://schemas.microsoft.com/office/drawing/2014/main" id="{567C493D-610B-4BC6-9A04-546E6BCD06A0}"/>
              </a:ext>
            </a:extLst>
          </p:cNvPr>
          <p:cNvGrpSpPr>
            <a:grpSpLocks/>
          </p:cNvGrpSpPr>
          <p:nvPr/>
        </p:nvGrpSpPr>
        <p:grpSpPr bwMode="auto">
          <a:xfrm>
            <a:off x="1219199" y="2358887"/>
            <a:ext cx="5247861" cy="3937257"/>
            <a:chOff x="1029" y="255"/>
            <a:chExt cx="4165" cy="3373"/>
          </a:xfrm>
        </p:grpSpPr>
        <p:pic>
          <p:nvPicPr>
            <p:cNvPr id="151558" name="Picture 27" descr="fonction dysharmonique">
              <a:extLst>
                <a:ext uri="{FF2B5EF4-FFF2-40B4-BE49-F238E27FC236}">
                  <a16:creationId xmlns:a16="http://schemas.microsoft.com/office/drawing/2014/main" id="{AF586E7F-B23A-47F0-BDA0-8B85C219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 y="255"/>
              <a:ext cx="1584" cy="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5" descr="points alignés">
              <a:extLst>
                <a:ext uri="{FF2B5EF4-FFF2-40B4-BE49-F238E27FC236}">
                  <a16:creationId xmlns:a16="http://schemas.microsoft.com/office/drawing/2014/main" id="{E8E2D295-3B45-4BE0-A469-5287C5C20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 y="1603"/>
              <a:ext cx="1667"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7" descr="fonction harmonique">
              <a:extLst>
                <a:ext uri="{FF2B5EF4-FFF2-40B4-BE49-F238E27FC236}">
                  <a16:creationId xmlns:a16="http://schemas.microsoft.com/office/drawing/2014/main" id="{6DBA5DBA-7773-4CAF-A08A-A1000C5FAC9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29" y="346"/>
              <a:ext cx="12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1" name="Text Box 8">
              <a:extLst>
                <a:ext uri="{FF2B5EF4-FFF2-40B4-BE49-F238E27FC236}">
                  <a16:creationId xmlns:a16="http://schemas.microsoft.com/office/drawing/2014/main" id="{DB30BD89-77BD-48CB-9E11-C4E81CB5A507}"/>
                </a:ext>
              </a:extLst>
            </p:cNvPr>
            <p:cNvSpPr txBox="1">
              <a:spLocks noChangeArrowheads="1"/>
            </p:cNvSpPr>
            <p:nvPr/>
          </p:nvSpPr>
          <p:spPr bwMode="auto">
            <a:xfrm>
              <a:off x="3961" y="2856"/>
              <a:ext cx="1233" cy="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600" b="1" dirty="0">
                  <a:latin typeface="Arial" panose="020B0604020202020204" pitchFamily="34" charset="0"/>
                  <a:cs typeface="Arial" panose="020B0604020202020204" pitchFamily="34" charset="0"/>
                </a:rPr>
                <a:t>Géométrie de l’oreille</a:t>
              </a:r>
            </a:p>
            <a:p>
              <a:pPr eaLnBrk="1" hangingPunct="1">
                <a:lnSpc>
                  <a:spcPct val="100000"/>
                </a:lnSpc>
                <a:spcBef>
                  <a:spcPct val="50000"/>
                </a:spcBef>
                <a:buFontTx/>
                <a:buNone/>
              </a:pPr>
              <a:r>
                <a:rPr lang="fr-FR" altLang="fr-FR" sz="1400" dirty="0">
                  <a:latin typeface="Arial" panose="020B0604020202020204" pitchFamily="34" charset="0"/>
                  <a:cs typeface="Arial" panose="020B0604020202020204" pitchFamily="34" charset="0"/>
                </a:rPr>
                <a:t>Cours du Dr P. Nogier</a:t>
              </a:r>
            </a:p>
          </p:txBody>
        </p:sp>
      </p:grpSp>
      <p:sp>
        <p:nvSpPr>
          <p:cNvPr id="12" name="Titre 17">
            <a:extLst>
              <a:ext uri="{FF2B5EF4-FFF2-40B4-BE49-F238E27FC236}">
                <a16:creationId xmlns:a16="http://schemas.microsoft.com/office/drawing/2014/main" id="{D9EFA51E-FF6F-48DF-80B7-4402BF74F88F}"/>
              </a:ext>
            </a:extLst>
          </p:cNvPr>
          <p:cNvSpPr txBox="1">
            <a:spLocks/>
          </p:cNvSpPr>
          <p:nvPr/>
        </p:nvSpPr>
        <p:spPr>
          <a:xfrm>
            <a:off x="2730182" y="375181"/>
            <a:ext cx="6541190" cy="750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a:t>Géométrie de l’oreille (Enseignement Dr P. Nogier)</a:t>
            </a:r>
          </a:p>
        </p:txBody>
      </p:sp>
      <p:sp>
        <p:nvSpPr>
          <p:cNvPr id="11" name="Espace réservé du pied de page 1">
            <a:extLst>
              <a:ext uri="{FF2B5EF4-FFF2-40B4-BE49-F238E27FC236}">
                <a16:creationId xmlns:a16="http://schemas.microsoft.com/office/drawing/2014/main" id="{EAD394F6-F7F9-44F5-B27A-C3CF809EBFF5}"/>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2463351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
            <a:extLst>
              <a:ext uri="{FF2B5EF4-FFF2-40B4-BE49-F238E27FC236}">
                <a16:creationId xmlns:a16="http://schemas.microsoft.com/office/drawing/2014/main" id="{BA8F8A91-0278-4C84-A5D9-650EA7FA93E6}"/>
              </a:ext>
            </a:extLst>
          </p:cNvPr>
          <p:cNvGrpSpPr>
            <a:grpSpLocks/>
          </p:cNvGrpSpPr>
          <p:nvPr/>
        </p:nvGrpSpPr>
        <p:grpSpPr bwMode="auto">
          <a:xfrm>
            <a:off x="1003301" y="1506590"/>
            <a:ext cx="9855200" cy="4551310"/>
            <a:chOff x="395288" y="1958976"/>
            <a:chExt cx="8497887" cy="4298294"/>
          </a:xfrm>
        </p:grpSpPr>
        <p:grpSp>
          <p:nvGrpSpPr>
            <p:cNvPr id="21" name="Group 35">
              <a:extLst>
                <a:ext uri="{FF2B5EF4-FFF2-40B4-BE49-F238E27FC236}">
                  <a16:creationId xmlns:a16="http://schemas.microsoft.com/office/drawing/2014/main" id="{4CDE3A73-3BE0-49A0-A2AD-78B3A4283A4E}"/>
                </a:ext>
              </a:extLst>
            </p:cNvPr>
            <p:cNvGrpSpPr>
              <a:grpSpLocks/>
            </p:cNvGrpSpPr>
            <p:nvPr/>
          </p:nvGrpSpPr>
          <p:grpSpPr bwMode="auto">
            <a:xfrm>
              <a:off x="468313" y="1958976"/>
              <a:ext cx="4038600" cy="3614738"/>
              <a:chOff x="295" y="1234"/>
              <a:chExt cx="2544" cy="2277"/>
            </a:xfrm>
          </p:grpSpPr>
          <p:pic>
            <p:nvPicPr>
              <p:cNvPr id="28" name="Picture 24">
                <a:extLst>
                  <a:ext uri="{FF2B5EF4-FFF2-40B4-BE49-F238E27FC236}">
                    <a16:creationId xmlns:a16="http://schemas.microsoft.com/office/drawing/2014/main" id="{F6066BDA-9117-4203-831B-0CEDC416D84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5" y="1234"/>
                <a:ext cx="2544" cy="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Line 30">
                <a:extLst>
                  <a:ext uri="{FF2B5EF4-FFF2-40B4-BE49-F238E27FC236}">
                    <a16:creationId xmlns:a16="http://schemas.microsoft.com/office/drawing/2014/main" id="{99A40467-C793-4805-A2E2-069A198CE80A}"/>
                  </a:ext>
                </a:extLst>
              </p:cNvPr>
              <p:cNvSpPr>
                <a:spLocks noChangeShapeType="1"/>
              </p:cNvSpPr>
              <p:nvPr/>
            </p:nvSpPr>
            <p:spPr bwMode="auto">
              <a:xfrm flipH="1">
                <a:off x="861" y="1334"/>
                <a:ext cx="362" cy="217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 name="Line 32">
                <a:extLst>
                  <a:ext uri="{FF2B5EF4-FFF2-40B4-BE49-F238E27FC236}">
                    <a16:creationId xmlns:a16="http://schemas.microsoft.com/office/drawing/2014/main" id="{099B9CCE-D43E-4439-B8A3-055E07BBC5B6}"/>
                  </a:ext>
                </a:extLst>
              </p:cNvPr>
              <p:cNvSpPr>
                <a:spLocks noChangeShapeType="1"/>
              </p:cNvSpPr>
              <p:nvPr/>
            </p:nvSpPr>
            <p:spPr bwMode="auto">
              <a:xfrm>
                <a:off x="1941" y="1251"/>
                <a:ext cx="273" cy="222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2" name="Group 39">
              <a:extLst>
                <a:ext uri="{FF2B5EF4-FFF2-40B4-BE49-F238E27FC236}">
                  <a16:creationId xmlns:a16="http://schemas.microsoft.com/office/drawing/2014/main" id="{3395FEE3-9760-494D-80D0-687CA97D2C3D}"/>
                </a:ext>
              </a:extLst>
            </p:cNvPr>
            <p:cNvGrpSpPr>
              <a:grpSpLocks/>
            </p:cNvGrpSpPr>
            <p:nvPr/>
          </p:nvGrpSpPr>
          <p:grpSpPr bwMode="auto">
            <a:xfrm>
              <a:off x="4427538" y="2008188"/>
              <a:ext cx="4181475" cy="3292476"/>
              <a:chOff x="2835" y="1265"/>
              <a:chExt cx="2634" cy="2074"/>
            </a:xfrm>
          </p:grpSpPr>
          <p:pic>
            <p:nvPicPr>
              <p:cNvPr id="25" name="Picture 27">
                <a:extLst>
                  <a:ext uri="{FF2B5EF4-FFF2-40B4-BE49-F238E27FC236}">
                    <a16:creationId xmlns:a16="http://schemas.microsoft.com/office/drawing/2014/main" id="{EE5E6901-4931-4E2C-9BB9-F307617C52F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5" y="1265"/>
                <a:ext cx="2544" cy="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Line 37">
                <a:extLst>
                  <a:ext uri="{FF2B5EF4-FFF2-40B4-BE49-F238E27FC236}">
                    <a16:creationId xmlns:a16="http://schemas.microsoft.com/office/drawing/2014/main" id="{6641FFE4-2BC7-4780-B4E9-0613ED8C3817}"/>
                  </a:ext>
                </a:extLst>
              </p:cNvPr>
              <p:cNvSpPr>
                <a:spLocks noChangeShapeType="1"/>
              </p:cNvSpPr>
              <p:nvPr/>
            </p:nvSpPr>
            <p:spPr bwMode="auto">
              <a:xfrm flipH="1">
                <a:off x="2835" y="1434"/>
                <a:ext cx="1134" cy="190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 name="Line 38">
                <a:extLst>
                  <a:ext uri="{FF2B5EF4-FFF2-40B4-BE49-F238E27FC236}">
                    <a16:creationId xmlns:a16="http://schemas.microsoft.com/office/drawing/2014/main" id="{FB82AAD8-E44B-4158-848D-08ACCE5D8BE8}"/>
                  </a:ext>
                </a:extLst>
              </p:cNvPr>
              <p:cNvSpPr>
                <a:spLocks noChangeShapeType="1"/>
              </p:cNvSpPr>
              <p:nvPr/>
            </p:nvSpPr>
            <p:spPr bwMode="auto">
              <a:xfrm>
                <a:off x="4195" y="1706"/>
                <a:ext cx="1225" cy="140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3" name="Text Box 40">
              <a:extLst>
                <a:ext uri="{FF2B5EF4-FFF2-40B4-BE49-F238E27FC236}">
                  <a16:creationId xmlns:a16="http://schemas.microsoft.com/office/drawing/2014/main" id="{D06C279E-0B40-400B-9A6B-C78D80A113E9}"/>
                </a:ext>
              </a:extLst>
            </p:cNvPr>
            <p:cNvSpPr txBox="1">
              <a:spLocks noChangeArrowheads="1"/>
            </p:cNvSpPr>
            <p:nvPr/>
          </p:nvSpPr>
          <p:spPr bwMode="auto">
            <a:xfrm>
              <a:off x="395288" y="5734050"/>
              <a:ext cx="3671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a:latin typeface="Arial" panose="020B0604020202020204" pitchFamily="34" charset="0"/>
                  <a:cs typeface="Arial" panose="020B0604020202020204" pitchFamily="34" charset="0"/>
                </a:rPr>
                <a:t>Lignes harmoniques passant par le point O</a:t>
              </a:r>
            </a:p>
          </p:txBody>
        </p:sp>
        <p:sp>
          <p:nvSpPr>
            <p:cNvPr id="24" name="Text Box 45">
              <a:extLst>
                <a:ext uri="{FF2B5EF4-FFF2-40B4-BE49-F238E27FC236}">
                  <a16:creationId xmlns:a16="http://schemas.microsoft.com/office/drawing/2014/main" id="{0232D722-6EC6-4BE1-A7A8-33023DEF0946}"/>
                </a:ext>
              </a:extLst>
            </p:cNvPr>
            <p:cNvSpPr txBox="1">
              <a:spLocks noChangeArrowheads="1"/>
            </p:cNvSpPr>
            <p:nvPr/>
          </p:nvSpPr>
          <p:spPr bwMode="auto">
            <a:xfrm>
              <a:off x="4140200" y="5734050"/>
              <a:ext cx="4752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a:latin typeface="Arial" panose="020B0604020202020204" pitchFamily="34" charset="0"/>
                  <a:cs typeface="Arial" panose="020B0604020202020204" pitchFamily="34" charset="0"/>
                </a:rPr>
                <a:t>Lignes dysharmoniques ne passant pas par le point O et variables au cours du traitement</a:t>
              </a:r>
            </a:p>
          </p:txBody>
        </p:sp>
      </p:grpSp>
      <p:sp>
        <p:nvSpPr>
          <p:cNvPr id="18" name="Titre 17">
            <a:extLst>
              <a:ext uri="{FF2B5EF4-FFF2-40B4-BE49-F238E27FC236}">
                <a16:creationId xmlns:a16="http://schemas.microsoft.com/office/drawing/2014/main" id="{2AF81671-8D2D-4EC7-BA4F-F4DF9C4E6521}"/>
              </a:ext>
            </a:extLst>
          </p:cNvPr>
          <p:cNvSpPr>
            <a:spLocks noGrp="1"/>
          </p:cNvSpPr>
          <p:nvPr>
            <p:ph type="title"/>
          </p:nvPr>
        </p:nvSpPr>
        <p:spPr>
          <a:xfrm>
            <a:off x="2766548" y="210465"/>
            <a:ext cx="6647208" cy="811511"/>
          </a:xfrm>
        </p:spPr>
        <p:txBody>
          <a:bodyPr>
            <a:normAutofit/>
          </a:bodyPr>
          <a:lstStyle/>
          <a:p>
            <a:r>
              <a:rPr lang="fr-FR" sz="2400" dirty="0"/>
              <a:t>Géométrie de l’oreille (Enseignement Dr P. Nogier)</a:t>
            </a:r>
          </a:p>
        </p:txBody>
      </p:sp>
      <p:sp>
        <p:nvSpPr>
          <p:cNvPr id="2" name="Espace réservé du pied de page 1">
            <a:extLst>
              <a:ext uri="{FF2B5EF4-FFF2-40B4-BE49-F238E27FC236}">
                <a16:creationId xmlns:a16="http://schemas.microsoft.com/office/drawing/2014/main" id="{380AB21D-186D-400A-A6E0-F32E1104D068}"/>
              </a:ext>
            </a:extLst>
          </p:cNvPr>
          <p:cNvSpPr>
            <a:spLocks noGrp="1"/>
          </p:cNvSpPr>
          <p:nvPr>
            <p:ph type="ftr" sz="quarter" idx="11"/>
          </p:nvPr>
        </p:nvSpPr>
        <p:spPr>
          <a:xfrm>
            <a:off x="7624439" y="6334234"/>
            <a:ext cx="4114800" cy="365125"/>
          </a:xfrm>
        </p:spPr>
        <p:txBody>
          <a:bodyPr/>
          <a:lstStyle/>
          <a:p>
            <a:r>
              <a:rPr lang="en-US" dirty="0"/>
              <a:t>B. Julienne - A. Mallard (in memoriam) - P. </a:t>
            </a:r>
            <a:r>
              <a:rPr lang="en-US" dirty="0" err="1"/>
              <a:t>Becu</a:t>
            </a:r>
            <a:r>
              <a:rPr lang="en-US" dirty="0"/>
              <a:t> - M. </a:t>
            </a:r>
            <a:r>
              <a:rPr lang="en-US" dirty="0" err="1"/>
              <a:t>LeBel</a:t>
            </a:r>
            <a:r>
              <a:rPr lang="en-US" dirty="0"/>
              <a:t>   Symposium Lyon - 5&amp;6 </a:t>
            </a:r>
            <a:r>
              <a:rPr lang="en-US" dirty="0" err="1"/>
              <a:t>juin</a:t>
            </a:r>
            <a:r>
              <a:rPr lang="en-US" dirty="0"/>
              <a:t> 2021</a:t>
            </a:r>
            <a:endParaRPr lang="fr-FR" dirty="0"/>
          </a:p>
        </p:txBody>
      </p:sp>
      <p:sp>
        <p:nvSpPr>
          <p:cNvPr id="15" name="ZoneTexte 14">
            <a:extLst>
              <a:ext uri="{FF2B5EF4-FFF2-40B4-BE49-F238E27FC236}">
                <a16:creationId xmlns:a16="http://schemas.microsoft.com/office/drawing/2014/main" id="{E99DFB95-4EDA-430A-BB18-BF71A1D57E64}"/>
              </a:ext>
            </a:extLst>
          </p:cNvPr>
          <p:cNvSpPr txBox="1"/>
          <p:nvPr/>
        </p:nvSpPr>
        <p:spPr>
          <a:xfrm>
            <a:off x="2269272" y="2831573"/>
            <a:ext cx="321024" cy="369332"/>
          </a:xfrm>
          <a:prstGeom prst="rect">
            <a:avLst/>
          </a:prstGeom>
          <a:noFill/>
        </p:spPr>
        <p:txBody>
          <a:bodyPr wrap="square" rtlCol="0">
            <a:spAutoFit/>
          </a:bodyPr>
          <a:lstStyle/>
          <a:p>
            <a:r>
              <a:rPr lang="fr-FR" dirty="0"/>
              <a:t>O</a:t>
            </a:r>
          </a:p>
        </p:txBody>
      </p:sp>
      <p:sp>
        <p:nvSpPr>
          <p:cNvPr id="19" name="ZoneTexte 18">
            <a:extLst>
              <a:ext uri="{FF2B5EF4-FFF2-40B4-BE49-F238E27FC236}">
                <a16:creationId xmlns:a16="http://schemas.microsoft.com/office/drawing/2014/main" id="{369081FC-3C0C-49FA-8EA7-581312178710}"/>
              </a:ext>
            </a:extLst>
          </p:cNvPr>
          <p:cNvSpPr txBox="1"/>
          <p:nvPr/>
        </p:nvSpPr>
        <p:spPr>
          <a:xfrm>
            <a:off x="4246226" y="2778274"/>
            <a:ext cx="422628" cy="369332"/>
          </a:xfrm>
          <a:prstGeom prst="rect">
            <a:avLst/>
          </a:prstGeom>
          <a:noFill/>
        </p:spPr>
        <p:txBody>
          <a:bodyPr wrap="square" rtlCol="0">
            <a:spAutoFit/>
          </a:bodyPr>
          <a:lstStyle/>
          <a:p>
            <a:r>
              <a:rPr lang="fr-FR" dirty="0"/>
              <a:t>O</a:t>
            </a:r>
          </a:p>
        </p:txBody>
      </p:sp>
    </p:spTree>
    <p:extLst>
      <p:ext uri="{BB962C8B-B14F-4D97-AF65-F5344CB8AC3E}">
        <p14:creationId xmlns:p14="http://schemas.microsoft.com/office/powerpoint/2010/main" val="12961817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EE1334D-44B7-4B75-A0C6-54BED443860E}"/>
              </a:ext>
            </a:extLst>
          </p:cNvPr>
          <p:cNvSpPr>
            <a:spLocks noGrp="1"/>
          </p:cNvSpPr>
          <p:nvPr>
            <p:ph type="ftr" sz="quarter" idx="11"/>
          </p:nvPr>
        </p:nvSpPr>
        <p:spPr>
          <a:xfrm>
            <a:off x="8077200" y="6152739"/>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54628" name="Image 4">
            <a:extLst>
              <a:ext uri="{FF2B5EF4-FFF2-40B4-BE49-F238E27FC236}">
                <a16:creationId xmlns:a16="http://schemas.microsoft.com/office/drawing/2014/main" id="{7A149917-2EA7-450D-A7C1-9DC6EFAF721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898650" y="377826"/>
            <a:ext cx="4916488"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Espace réservé du contenu 5">
            <a:extLst>
              <a:ext uri="{FF2B5EF4-FFF2-40B4-BE49-F238E27FC236}">
                <a16:creationId xmlns:a16="http://schemas.microsoft.com/office/drawing/2014/main" id="{373814D4-FC6B-4E5C-A346-C5ECC40DB0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00875" y="709614"/>
            <a:ext cx="290195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re 1">
            <a:extLst>
              <a:ext uri="{FF2B5EF4-FFF2-40B4-BE49-F238E27FC236}">
                <a16:creationId xmlns:a16="http://schemas.microsoft.com/office/drawing/2014/main" id="{CE3D680A-1AF9-40DC-A9ED-2EB8C0431A42}"/>
              </a:ext>
            </a:extLst>
          </p:cNvPr>
          <p:cNvSpPr>
            <a:spLocks noGrp="1" noChangeArrowheads="1"/>
          </p:cNvSpPr>
          <p:nvPr>
            <p:ph type="title"/>
          </p:nvPr>
        </p:nvSpPr>
        <p:spPr/>
        <p:txBody>
          <a:bodyPr>
            <a:normAutofit fontScale="90000"/>
          </a:bodyPr>
          <a:lstStyle/>
          <a:p>
            <a:pPr algn="ctr" eaLnBrk="1" hangingPunct="1"/>
            <a:r>
              <a:rPr lang="fr-FR" altLang="fr-FR">
                <a:solidFill>
                  <a:srgbClr val="000000"/>
                </a:solidFill>
              </a:rPr>
              <a:t>Hypothèses.</a:t>
            </a:r>
            <a:br>
              <a:rPr lang="fr-FR" altLang="fr-FR">
                <a:solidFill>
                  <a:srgbClr val="000000"/>
                </a:solidFill>
              </a:rPr>
            </a:br>
            <a:r>
              <a:rPr lang="fr-FR" altLang="fr-FR">
                <a:solidFill>
                  <a:srgbClr val="000000"/>
                </a:solidFill>
              </a:rPr>
              <a:t>Ondes stationnaires et détection de points situés sur une ligne </a:t>
            </a:r>
            <a:endParaRPr lang="fr-FR" altLang="fr-FR"/>
          </a:p>
        </p:txBody>
      </p:sp>
      <p:sp>
        <p:nvSpPr>
          <p:cNvPr id="2" name="Espace réservé du pied de page 1">
            <a:extLst>
              <a:ext uri="{FF2B5EF4-FFF2-40B4-BE49-F238E27FC236}">
                <a16:creationId xmlns:a16="http://schemas.microsoft.com/office/drawing/2014/main" id="{CD51417B-6918-458F-A904-08F9915317C9}"/>
              </a:ext>
            </a:extLst>
          </p:cNvPr>
          <p:cNvSpPr>
            <a:spLocks noGrp="1"/>
          </p:cNvSpPr>
          <p:nvPr>
            <p:ph type="ftr" sz="quarter" idx="11"/>
          </p:nvPr>
        </p:nvSpPr>
        <p:spPr>
          <a:xfrm>
            <a:off x="8077200" y="626586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3" name="Espace réservé du contenu 2">
            <a:extLst>
              <a:ext uri="{FF2B5EF4-FFF2-40B4-BE49-F238E27FC236}">
                <a16:creationId xmlns:a16="http://schemas.microsoft.com/office/drawing/2014/main" id="{AB3A83FA-3635-42EF-AC29-4BA8F90B51D4}"/>
              </a:ext>
            </a:extLst>
          </p:cNvPr>
          <p:cNvSpPr>
            <a:spLocks noGrp="1"/>
          </p:cNvSpPr>
          <p:nvPr>
            <p:ph idx="4294967295"/>
          </p:nvPr>
        </p:nvSpPr>
        <p:spPr>
          <a:xfrm>
            <a:off x="1431235" y="1881810"/>
            <a:ext cx="9024729" cy="4384054"/>
          </a:xfrm>
        </p:spPr>
        <p:txBody>
          <a:bodyPr rtlCol="0">
            <a:normAutofit lnSpcReduction="10000"/>
          </a:bodyPr>
          <a:lstStyle/>
          <a:p>
            <a:pPr>
              <a:defRPr/>
            </a:pPr>
            <a:r>
              <a:rPr lang="fr-FR" sz="1800" dirty="0">
                <a:solidFill>
                  <a:prstClr val="black"/>
                </a:solidFill>
              </a:rPr>
              <a:t>Etant donné la nature vibratoire de ce que nous détectons par la prise du pouls et le signal du Dr Nogier, et en comparant ce que les observations du Dr Nogier nous apprennent sur la géométrie de l’oreille (ligne harmonique et dysharmonique), la comparaison avec le schéma ci-dessus permet de supposer que nous observons la partie stationnaire (nœuds et non les ventres)  du mode fonctionnel du système nerveux sous forme d’ondes éminemment diverses  : en phase, en opposition de phase ou en alternance de phase, et dont les franges d’interférences résultent de battements tantôt destructifs tantôt constructifs.</a:t>
            </a:r>
          </a:p>
          <a:p>
            <a:pPr>
              <a:defRPr/>
            </a:pPr>
            <a:r>
              <a:rPr lang="fr-FR" sz="1800" dirty="0">
                <a:solidFill>
                  <a:prstClr val="black"/>
                </a:solidFill>
              </a:rPr>
              <a:t>Nous aurions un aperçu (1d,2,3 ,4d) d’un trouble de synchronisation/désynchronisation fréquentiel de groupements neuronaux pour  l’accomplissement de telle ou telle tâche  avec un rythme anormalement accéléré ou ralenti.</a:t>
            </a:r>
          </a:p>
          <a:p>
            <a:pPr>
              <a:defRPr/>
            </a:pPr>
            <a:r>
              <a:rPr lang="fr-FR" sz="1800" dirty="0">
                <a:solidFill>
                  <a:prstClr val="black"/>
                </a:solidFill>
              </a:rPr>
              <a:t>Idem pour l’approche ou l’écart d’AT  substance filtre couleur au niveau auriculaire : RAC détectable par bande que le filtre/AT soit présenté par sa face ou sa tranche.</a:t>
            </a:r>
          </a:p>
          <a:p>
            <a:pPr>
              <a:defRPr/>
            </a:pPr>
            <a:endParaRPr lang="fr-FR" sz="1800" dirty="0">
              <a:solidFill>
                <a:prstClr val="black"/>
              </a:solidFill>
            </a:endParaRPr>
          </a:p>
          <a:p>
            <a:pPr marL="0" indent="0">
              <a:buNone/>
              <a:defRPr/>
            </a:pPr>
            <a:r>
              <a:rPr lang="fr-FR" sz="1800" dirty="0">
                <a:solidFill>
                  <a:prstClr val="black"/>
                </a:solidFill>
              </a:rPr>
              <a:t>Le caractère fixe et reproductible de cette détection indiquerait plutôt un nœud qu’un ventre</a:t>
            </a:r>
          </a:p>
          <a:p>
            <a:pPr marL="0" indent="0">
              <a:buNone/>
              <a:defRPr/>
            </a:pPr>
            <a:r>
              <a:rPr lang="fr-FR" sz="1800" dirty="0">
                <a:solidFill>
                  <a:prstClr val="black"/>
                </a:solidFill>
              </a:rPr>
              <a:t>Notre modalité d’examen interfère aussi…..</a:t>
            </a:r>
          </a:p>
          <a:p>
            <a:pPr>
              <a:defRPr/>
            </a:pPr>
            <a:endParaRPr lang="fr-F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2AE7CFE9-6A8C-4D7B-8E17-6AE89035583D}"/>
              </a:ext>
            </a:extLst>
          </p:cNvPr>
          <p:cNvSpPr>
            <a:spLocks noGrp="1" noChangeArrowheads="1"/>
          </p:cNvSpPr>
          <p:nvPr>
            <p:ph type="title"/>
          </p:nvPr>
        </p:nvSpPr>
        <p:spPr>
          <a:xfrm>
            <a:off x="838200" y="378378"/>
            <a:ext cx="8809383" cy="748058"/>
          </a:xfrm>
        </p:spPr>
        <p:txBody>
          <a:bodyPr>
            <a:normAutofit/>
          </a:bodyPr>
          <a:lstStyle/>
          <a:p>
            <a:pPr eaLnBrk="1" hangingPunct="1"/>
            <a:r>
              <a:rPr lang="fr-FR" altLang="fr-FR" sz="2400" dirty="0"/>
              <a:t>Ceci pourrait expliquer les divergences sur la conception des cartes…</a:t>
            </a:r>
          </a:p>
        </p:txBody>
      </p:sp>
      <p:sp>
        <p:nvSpPr>
          <p:cNvPr id="147459" name="Rectangle 3">
            <a:extLst>
              <a:ext uri="{FF2B5EF4-FFF2-40B4-BE49-F238E27FC236}">
                <a16:creationId xmlns:a16="http://schemas.microsoft.com/office/drawing/2014/main" id="{8AC4494F-0050-47A8-8082-3A3A5295446E}"/>
              </a:ext>
            </a:extLst>
          </p:cNvPr>
          <p:cNvSpPr>
            <a:spLocks noGrp="1" noChangeArrowheads="1"/>
          </p:cNvSpPr>
          <p:nvPr>
            <p:ph idx="4294967295"/>
          </p:nvPr>
        </p:nvSpPr>
        <p:spPr>
          <a:xfrm>
            <a:off x="967410" y="1652173"/>
            <a:ext cx="10283686" cy="4465637"/>
          </a:xfrm>
        </p:spPr>
        <p:txBody>
          <a:bodyPr/>
          <a:lstStyle/>
          <a:p>
            <a:pPr eaLnBrk="1" hangingPunct="1">
              <a:lnSpc>
                <a:spcPct val="105000"/>
              </a:lnSpc>
            </a:pPr>
            <a:r>
              <a:rPr lang="fr-FR" altLang="fr-FR" sz="2000" dirty="0">
                <a:latin typeface="+mj-lt"/>
              </a:rPr>
              <a:t>Actuellement, la grande majorité des auteurs considère qu’il n’existe qu’une seule représentation réflexe correspondant grossièrement à la première forme décrite par le Dr Paul Nogier (fœtus renversé, tête en bas), qui permettrait d’exprimer, dans sa simplicité didactique, la complexité du corps humain dont le substrat anatomique, bien qu’apparemment fixe, se renouvelle sans arrêt et  dont la modalité fonctionnelle fréquentielle, probablement holistique, relèverait</a:t>
            </a:r>
            <a:r>
              <a:rPr lang="fr-FR" altLang="fr-FR" sz="2000" i="1" dirty="0">
                <a:latin typeface="+mj-lt"/>
              </a:rPr>
              <a:t> « d’une activité chaotique complexe mais structurée</a:t>
            </a:r>
            <a:r>
              <a:rPr lang="fr-FR" altLang="fr-FR" sz="2000" dirty="0">
                <a:latin typeface="+mj-lt"/>
              </a:rPr>
              <a:t> ».</a:t>
            </a:r>
          </a:p>
          <a:p>
            <a:pPr eaLnBrk="1" hangingPunct="1">
              <a:lnSpc>
                <a:spcPct val="80000"/>
              </a:lnSpc>
            </a:pPr>
            <a:endParaRPr lang="fr-FR" altLang="fr-FR" sz="2000" dirty="0">
              <a:latin typeface="+mj-lt"/>
            </a:endParaRPr>
          </a:p>
          <a:p>
            <a:pPr eaLnBrk="1" hangingPunct="1">
              <a:lnSpc>
                <a:spcPct val="105000"/>
              </a:lnSpc>
            </a:pPr>
            <a:r>
              <a:rPr lang="fr-FR" altLang="fr-FR" sz="2000" dirty="0">
                <a:latin typeface="+mj-lt"/>
              </a:rPr>
              <a:t>« </a:t>
            </a:r>
            <a:r>
              <a:rPr lang="fr-FR" altLang="fr-FR" sz="2000" i="1" dirty="0">
                <a:latin typeface="+mj-lt"/>
              </a:rPr>
              <a:t>certains élèves ont décrit par la suite des phases 6, 7, 8, qui, selon les propos d’Yves Rouxeville « n’ont pas été plébiscitées par les enseignants » </a:t>
            </a:r>
            <a:r>
              <a:rPr lang="fr-FR" altLang="fr-FR" sz="2000" dirty="0">
                <a:latin typeface="+mj-lt"/>
              </a:rPr>
              <a:t>» </a:t>
            </a:r>
            <a:r>
              <a:rPr lang="fr-FR" altLang="fr-FR" sz="1400" dirty="0">
                <a:latin typeface="+mj-lt"/>
              </a:rPr>
              <a:t>JL Vigneron (annales du </a:t>
            </a:r>
            <a:r>
              <a:rPr lang="fr-FR" altLang="fr-FR" sz="1400" dirty="0" err="1">
                <a:latin typeface="+mj-lt"/>
              </a:rPr>
              <a:t>Glem</a:t>
            </a:r>
            <a:r>
              <a:rPr lang="fr-FR" altLang="fr-FR" sz="1400" dirty="0">
                <a:latin typeface="+mj-lt"/>
              </a:rPr>
              <a:t> 2010-2011).</a:t>
            </a:r>
            <a:r>
              <a:rPr lang="fr-FR" altLang="fr-FR" sz="2000" dirty="0">
                <a:latin typeface="+mj-lt"/>
              </a:rPr>
              <a:t> Mais sur quels critères  de consensus ?</a:t>
            </a:r>
          </a:p>
          <a:p>
            <a:pPr eaLnBrk="1" hangingPunct="1">
              <a:lnSpc>
                <a:spcPct val="80000"/>
              </a:lnSpc>
            </a:pPr>
            <a:endParaRPr lang="fr-FR" altLang="fr-FR" sz="2000" dirty="0"/>
          </a:p>
        </p:txBody>
      </p:sp>
      <p:sp>
        <p:nvSpPr>
          <p:cNvPr id="5" name="Espace réservé du pied de page 1">
            <a:extLst>
              <a:ext uri="{FF2B5EF4-FFF2-40B4-BE49-F238E27FC236}">
                <a16:creationId xmlns:a16="http://schemas.microsoft.com/office/drawing/2014/main" id="{49CE462D-D18F-492A-984A-D1D4DFFE6C34}"/>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5D4D5BD-FFA3-4BBA-8F89-7F8B5D80E3B6}"/>
              </a:ext>
            </a:extLst>
          </p:cNvPr>
          <p:cNvSpPr>
            <a:spLocks noGrp="1" noChangeArrowheads="1"/>
          </p:cNvSpPr>
          <p:nvPr>
            <p:ph idx="4294967295"/>
          </p:nvPr>
        </p:nvSpPr>
        <p:spPr>
          <a:xfrm>
            <a:off x="1152940" y="1314934"/>
            <a:ext cx="9317038" cy="3886200"/>
          </a:xfrm>
        </p:spPr>
        <p:txBody>
          <a:bodyPr/>
          <a:lstStyle/>
          <a:p>
            <a:pPr eaLnBrk="1" hangingPunct="1"/>
            <a:r>
              <a:rPr lang="fr-FR" altLang="fr-FR" sz="2400" b="1" dirty="0">
                <a:latin typeface="+mj-lt"/>
              </a:rPr>
              <a:t>Le processus maladif induit par contre des erreurs sur la représentation topographique de l’organe</a:t>
            </a:r>
            <a:r>
              <a:rPr lang="fr-FR" altLang="fr-FR" sz="2400" dirty="0">
                <a:latin typeface="+mj-lt"/>
              </a:rPr>
              <a:t>, mais les points de correction (fonction/maître, duo ou autres non décrits actuellement) peuvent être stimulés pour aider l’organisme à reprendre son processus d’auto guérison.</a:t>
            </a:r>
          </a:p>
          <a:p>
            <a:pPr eaLnBrk="1" hangingPunct="1"/>
            <a:endParaRPr lang="fr-FR" altLang="fr-FR" sz="2400" dirty="0">
              <a:latin typeface="+mj-lt"/>
            </a:endParaRPr>
          </a:p>
          <a:p>
            <a:pPr eaLnBrk="1" hangingPunct="1"/>
            <a:r>
              <a:rPr lang="fr-FR" altLang="fr-FR" sz="2400" b="1" dirty="0">
                <a:latin typeface="+mj-lt"/>
              </a:rPr>
              <a:t>Les divergences topographiques existant entre les différentes cartographies publiées pourraient donc ressortir de confusions dans l’interprétation significative de ces zones et points représentatifs du corps sur l’oreille</a:t>
            </a:r>
            <a:r>
              <a:rPr lang="fr-FR" altLang="fr-FR" sz="2400" dirty="0">
                <a:latin typeface="+mj-lt"/>
              </a:rPr>
              <a:t>.</a:t>
            </a:r>
          </a:p>
        </p:txBody>
      </p:sp>
      <p:sp>
        <p:nvSpPr>
          <p:cNvPr id="4" name="Espace réservé du pied de page 1">
            <a:extLst>
              <a:ext uri="{FF2B5EF4-FFF2-40B4-BE49-F238E27FC236}">
                <a16:creationId xmlns:a16="http://schemas.microsoft.com/office/drawing/2014/main" id="{3C526949-D309-4264-89EA-B488A3EC15D0}"/>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AE6085-91F1-4657-93BA-53129AC95506}"/>
              </a:ext>
            </a:extLst>
          </p:cNvPr>
          <p:cNvSpPr>
            <a:spLocks noGrp="1"/>
          </p:cNvSpPr>
          <p:nvPr>
            <p:ph type="title"/>
          </p:nvPr>
        </p:nvSpPr>
        <p:spPr>
          <a:xfrm>
            <a:off x="3105986" y="365126"/>
            <a:ext cx="5799053" cy="752475"/>
          </a:xfrm>
        </p:spPr>
        <p:txBody>
          <a:bodyPr>
            <a:normAutofit/>
          </a:bodyPr>
          <a:lstStyle/>
          <a:p>
            <a:r>
              <a:rPr lang="fr-FR" altLang="fr-FR" sz="2400" dirty="0"/>
              <a:t>Plusieurs cartographies sur un même support</a:t>
            </a:r>
            <a:endParaRPr lang="fr-FR" sz="2400" dirty="0"/>
          </a:p>
        </p:txBody>
      </p:sp>
      <p:sp>
        <p:nvSpPr>
          <p:cNvPr id="4" name="Espace réservé du pied de page 3">
            <a:extLst>
              <a:ext uri="{FF2B5EF4-FFF2-40B4-BE49-F238E27FC236}">
                <a16:creationId xmlns:a16="http://schemas.microsoft.com/office/drawing/2014/main" id="{DA97D585-9ED4-4F41-A784-D7F98BC137B0}"/>
              </a:ext>
            </a:extLst>
          </p:cNvPr>
          <p:cNvSpPr>
            <a:spLocks noGrp="1"/>
          </p:cNvSpPr>
          <p:nvPr>
            <p:ph type="ftr" sz="quarter" idx="11"/>
          </p:nvPr>
        </p:nvSpPr>
        <p:spPr>
          <a:xfrm>
            <a:off x="8162924" y="620889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6" name="Espace réservé du contenu 2">
            <a:extLst>
              <a:ext uri="{FF2B5EF4-FFF2-40B4-BE49-F238E27FC236}">
                <a16:creationId xmlns:a16="http://schemas.microsoft.com/office/drawing/2014/main" id="{11FB45AB-DA00-4480-B5AB-BA46C2963CD0}"/>
              </a:ext>
            </a:extLst>
          </p:cNvPr>
          <p:cNvSpPr txBox="1">
            <a:spLocks/>
          </p:cNvSpPr>
          <p:nvPr/>
        </p:nvSpPr>
        <p:spPr>
          <a:xfrm>
            <a:off x="1971676" y="1117601"/>
            <a:ext cx="8067675" cy="5091289"/>
          </a:xfrm>
          <a:prstGeom prst="rect">
            <a:avLst/>
          </a:prstGeom>
        </p:spPr>
        <p:txBody>
          <a:bodyPr>
            <a:normAutofit fontScale="92500" lnSpcReduction="10000"/>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fontAlgn="auto" hangingPunct="1">
              <a:spcAft>
                <a:spcPts val="0"/>
              </a:spcAft>
              <a:defRPr/>
            </a:pPr>
            <a:endParaRPr lang="fr-FR" dirty="0"/>
          </a:p>
          <a:p>
            <a:pPr marL="0" indent="0" eaLnBrk="1" fontAlgn="auto" hangingPunct="1">
              <a:spcAft>
                <a:spcPts val="0"/>
              </a:spcAft>
              <a:buNone/>
              <a:defRPr/>
            </a:pPr>
            <a:r>
              <a:rPr lang="fr-FR" sz="2000" b="1" dirty="0">
                <a:latin typeface="+mj-lt"/>
              </a:rPr>
              <a:t>Sur un sujet sain ( proche de la normalité &gt;&gt; lésions réversibles</a:t>
            </a:r>
            <a:r>
              <a:rPr lang="fr-FR" sz="2000" dirty="0">
                <a:latin typeface="+mj-lt"/>
              </a:rPr>
              <a:t>).</a:t>
            </a:r>
          </a:p>
          <a:p>
            <a:pPr marL="0" indent="0" eaLnBrk="1" fontAlgn="auto" hangingPunct="1">
              <a:spcAft>
                <a:spcPts val="0"/>
              </a:spcAft>
              <a:buNone/>
              <a:defRPr/>
            </a:pPr>
            <a:endParaRPr lang="fr-FR" sz="2000" dirty="0">
              <a:latin typeface="+mj-lt"/>
            </a:endParaRPr>
          </a:p>
          <a:p>
            <a:pPr marL="0" indent="0" eaLnBrk="1" fontAlgn="auto" hangingPunct="1">
              <a:spcAft>
                <a:spcPts val="0"/>
              </a:spcAft>
              <a:buNone/>
              <a:defRPr/>
            </a:pPr>
            <a:r>
              <a:rPr lang="fr-FR" sz="2000" dirty="0">
                <a:latin typeface="+mj-lt"/>
              </a:rPr>
              <a:t>Les modalités de recherche par la prise du pouls et les conditions expérimentales  de pose de  tissus embryologiques et couleurs de phases révèlent plusieurs cartographies auriculaires intriquées  et fonctionnellement labiles sous stimulation</a:t>
            </a:r>
          </a:p>
          <a:p>
            <a:pPr marL="0" indent="0" eaLnBrk="1" fontAlgn="auto" hangingPunct="1">
              <a:spcAft>
                <a:spcPts val="0"/>
              </a:spcAft>
              <a:buNone/>
              <a:defRPr/>
            </a:pPr>
            <a:r>
              <a:rPr lang="fr-FR" sz="2000" dirty="0">
                <a:latin typeface="+mj-lt"/>
              </a:rPr>
              <a:t>   &gt;&gt;lumineuse continue ou intermittente,</a:t>
            </a:r>
          </a:p>
          <a:p>
            <a:pPr marL="0" indent="0" eaLnBrk="1" fontAlgn="auto" hangingPunct="1">
              <a:spcAft>
                <a:spcPts val="0"/>
              </a:spcAft>
              <a:buNone/>
              <a:defRPr/>
            </a:pPr>
            <a:r>
              <a:rPr lang="fr-FR" sz="2000" dirty="0">
                <a:latin typeface="+mj-lt"/>
              </a:rPr>
              <a:t>   &gt;&gt; respiration  automatique / apnéique    </a:t>
            </a:r>
          </a:p>
          <a:p>
            <a:pPr marL="0" indent="0" eaLnBrk="1" fontAlgn="auto" hangingPunct="1">
              <a:spcAft>
                <a:spcPts val="0"/>
              </a:spcAft>
              <a:buNone/>
              <a:defRPr/>
            </a:pPr>
            <a:r>
              <a:rPr lang="fr-FR" sz="2000" dirty="0">
                <a:latin typeface="+mj-lt"/>
              </a:rPr>
              <a:t>   &gt;&gt;selon la position couchée, assise, debout.</a:t>
            </a:r>
          </a:p>
          <a:p>
            <a:pPr marL="0" indent="0" eaLnBrk="1" fontAlgn="auto" hangingPunct="1">
              <a:spcAft>
                <a:spcPts val="0"/>
              </a:spcAft>
              <a:buNone/>
              <a:defRPr/>
            </a:pPr>
            <a:r>
              <a:rPr lang="fr-FR" sz="2000" dirty="0">
                <a:latin typeface="+mj-lt"/>
              </a:rPr>
              <a:t>Elles pourraient correspondre à l’adaptation infiniment rapide  du système nerveux ( et de la défense immune ?)  par rapport à la position (gravitation), le rythme respiratoire ou la luminosité.</a:t>
            </a:r>
          </a:p>
          <a:p>
            <a:pPr marL="0" indent="0" eaLnBrk="1" fontAlgn="auto" hangingPunct="1">
              <a:spcAft>
                <a:spcPts val="0"/>
              </a:spcAft>
              <a:buNone/>
              <a:defRPr/>
            </a:pPr>
            <a:r>
              <a:rPr lang="fr-FR" sz="2000" dirty="0">
                <a:latin typeface="+mj-lt"/>
              </a:rPr>
              <a:t>La détection cartographique est  &lt; à 2minutes mais reproductible.</a:t>
            </a:r>
          </a:p>
          <a:p>
            <a:pPr marL="0" indent="0" eaLnBrk="1" fontAlgn="auto" hangingPunct="1">
              <a:spcAft>
                <a:spcPts val="0"/>
              </a:spcAft>
              <a:buNone/>
              <a:defRPr/>
            </a:pPr>
            <a:r>
              <a:rPr lang="fr-FR" sz="2000" dirty="0">
                <a:latin typeface="+mj-lt"/>
              </a:rPr>
              <a:t> Les  conditions expérimentales ouvrent une fenêtre d’observation courte  en induisant un ralentissement ou arrêt sur image  du fonctionnement fréquentiel adaptatif et/ou correcteur de populations neuronales.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a:extLst>
              <a:ext uri="{FF2B5EF4-FFF2-40B4-BE49-F238E27FC236}">
                <a16:creationId xmlns:a16="http://schemas.microsoft.com/office/drawing/2014/main" id="{BCC63EEB-51A6-410D-B402-3AE5B0204125}"/>
              </a:ext>
            </a:extLst>
          </p:cNvPr>
          <p:cNvSpPr>
            <a:spLocks noGrp="1" noChangeArrowheads="1"/>
          </p:cNvSpPr>
          <p:nvPr>
            <p:ph type="title"/>
          </p:nvPr>
        </p:nvSpPr>
        <p:spPr>
          <a:xfrm>
            <a:off x="3145134" y="127000"/>
            <a:ext cx="5901732" cy="600076"/>
          </a:xfrm>
        </p:spPr>
        <p:txBody>
          <a:bodyPr>
            <a:normAutofit/>
          </a:bodyPr>
          <a:lstStyle/>
          <a:p>
            <a:pPr eaLnBrk="1" hangingPunct="1"/>
            <a:r>
              <a:rPr lang="fr-FR" altLang="fr-FR" sz="2400" dirty="0"/>
              <a:t>Plusieurs cartographies sur un même support</a:t>
            </a:r>
          </a:p>
        </p:txBody>
      </p:sp>
      <p:sp>
        <p:nvSpPr>
          <p:cNvPr id="3" name="Espace réservé du contenu 2">
            <a:extLst>
              <a:ext uri="{FF2B5EF4-FFF2-40B4-BE49-F238E27FC236}">
                <a16:creationId xmlns:a16="http://schemas.microsoft.com/office/drawing/2014/main" id="{898CF8F9-0DC6-4900-A0A0-92E359F13ED2}"/>
              </a:ext>
            </a:extLst>
          </p:cNvPr>
          <p:cNvSpPr>
            <a:spLocks noGrp="1"/>
          </p:cNvSpPr>
          <p:nvPr>
            <p:ph idx="1"/>
          </p:nvPr>
        </p:nvSpPr>
        <p:spPr>
          <a:xfrm>
            <a:off x="1971676" y="727076"/>
            <a:ext cx="3903663" cy="5840413"/>
          </a:xfrm>
        </p:spPr>
        <p:txBody>
          <a:bodyPr rtlCol="0">
            <a:normAutofit/>
          </a:bodyPr>
          <a:lstStyle/>
          <a:p>
            <a:pPr marL="0" indent="0">
              <a:buNone/>
              <a:defRPr/>
            </a:pPr>
            <a:endParaRPr lang="fr-FR" dirty="0"/>
          </a:p>
          <a:p>
            <a:pPr>
              <a:defRPr/>
            </a:pPr>
            <a:endParaRPr lang="fr-FR" dirty="0"/>
          </a:p>
        </p:txBody>
      </p:sp>
      <p:sp>
        <p:nvSpPr>
          <p:cNvPr id="97286" name="ZoneTexte 8">
            <a:extLst>
              <a:ext uri="{FF2B5EF4-FFF2-40B4-BE49-F238E27FC236}">
                <a16:creationId xmlns:a16="http://schemas.microsoft.com/office/drawing/2014/main" id="{797887AC-98CE-4787-A2B0-B4B34FE908A0}"/>
              </a:ext>
            </a:extLst>
          </p:cNvPr>
          <p:cNvSpPr txBox="1">
            <a:spLocks noChangeArrowheads="1"/>
          </p:cNvSpPr>
          <p:nvPr/>
        </p:nvSpPr>
        <p:spPr bwMode="auto">
          <a:xfrm>
            <a:off x="956158" y="1927228"/>
            <a:ext cx="10721009"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b="1" dirty="0">
                <a:latin typeface="+mj-lt"/>
              </a:rPr>
              <a:t>Sur un sujet malade ( lésions peu ou difficilement réversibles). </a:t>
            </a:r>
          </a:p>
          <a:p>
            <a:endParaRPr lang="fr-FR" altLang="fr-FR" b="1" dirty="0">
              <a:latin typeface="+mj-lt"/>
            </a:endParaRPr>
          </a:p>
          <a:p>
            <a:r>
              <a:rPr lang="fr-FR" altLang="fr-FR" dirty="0">
                <a:latin typeface="+mj-lt"/>
              </a:rPr>
              <a:t>Lorsqu’il existe une pathologie préalable en rapport avec la représentation réflexe étudiée,</a:t>
            </a:r>
          </a:p>
          <a:p>
            <a:r>
              <a:rPr lang="fr-FR" altLang="fr-FR" dirty="0">
                <a:latin typeface="+mj-lt"/>
              </a:rPr>
              <a:t>le filtre (ou l’AT) concerné donne une réponse anormale et durable au contact auriculaire et</a:t>
            </a:r>
          </a:p>
          <a:p>
            <a:r>
              <a:rPr lang="fr-FR" altLang="fr-FR" dirty="0">
                <a:latin typeface="+mj-lt"/>
              </a:rPr>
              <a:t>sa pose sur le point inter-sourcilier révèle des lésions permanentes amplifiées et fixées par la maladie, se manifestant par des zones de représentation topographique faussées de l’organe et des points de correction détectables sans l’utilisation d’artifices expérimentaux.</a:t>
            </a:r>
          </a:p>
          <a:p>
            <a:endParaRPr lang="fr-FR" altLang="fr-FR" dirty="0">
              <a:latin typeface="+mj-lt"/>
            </a:endParaRPr>
          </a:p>
          <a:p>
            <a:endParaRPr lang="fr-FR" altLang="fr-FR" dirty="0">
              <a:latin typeface="+mj-lt"/>
            </a:endParaRPr>
          </a:p>
          <a:p>
            <a:r>
              <a:rPr lang="fr-FR" altLang="fr-FR" dirty="0">
                <a:latin typeface="+mj-lt"/>
              </a:rPr>
              <a:t>La fenêtre d’observation est &gt;&gt;2mn car amplifiée ou diminuée (zones+/- exclues) par la maladie perturbant le processus adaptatif d’auto guérison.</a:t>
            </a:r>
          </a:p>
        </p:txBody>
      </p:sp>
      <p:sp>
        <p:nvSpPr>
          <p:cNvPr id="6" name="Espace réservé du pied de page 1">
            <a:extLst>
              <a:ext uri="{FF2B5EF4-FFF2-40B4-BE49-F238E27FC236}">
                <a16:creationId xmlns:a16="http://schemas.microsoft.com/office/drawing/2014/main" id="{ABEC0D11-F0DA-483D-A8A1-6D002E8546DB}"/>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1">
            <a:extLst>
              <a:ext uri="{FF2B5EF4-FFF2-40B4-BE49-F238E27FC236}">
                <a16:creationId xmlns:a16="http://schemas.microsoft.com/office/drawing/2014/main" id="{E448BE21-7AD7-482A-881C-5FC12CAA791E}"/>
              </a:ext>
            </a:extLst>
          </p:cNvPr>
          <p:cNvSpPr>
            <a:spLocks noGrp="1" noChangeArrowheads="1"/>
          </p:cNvSpPr>
          <p:nvPr>
            <p:ph type="title"/>
          </p:nvPr>
        </p:nvSpPr>
        <p:spPr>
          <a:xfrm>
            <a:off x="815341" y="136526"/>
            <a:ext cx="11376660" cy="699052"/>
          </a:xfrm>
        </p:spPr>
        <p:txBody>
          <a:bodyPr>
            <a:noAutofit/>
          </a:bodyPr>
          <a:lstStyle/>
          <a:p>
            <a:pPr algn="ctr"/>
            <a:r>
              <a:rPr lang="fr-FR" altLang="fr-FR" sz="2400" dirty="0"/>
              <a:t>Chantal </a:t>
            </a:r>
            <a:r>
              <a:rPr lang="fr-FR" altLang="fr-FR" sz="2400" dirty="0" err="1"/>
              <a:t>Vulliez</a:t>
            </a:r>
            <a:r>
              <a:rPr lang="fr-FR" altLang="fr-FR" sz="2400" dirty="0"/>
              <a:t>   Auriculothérapie appliquée à l’art dentaire </a:t>
            </a:r>
            <a:r>
              <a:rPr lang="fr-FR" altLang="fr-FR" sz="2400" dirty="0" err="1"/>
              <a:t>Sauramps</a:t>
            </a:r>
            <a:r>
              <a:rPr lang="fr-FR" altLang="fr-FR" sz="2400" dirty="0"/>
              <a:t> 2000</a:t>
            </a:r>
          </a:p>
        </p:txBody>
      </p:sp>
      <p:sp>
        <p:nvSpPr>
          <p:cNvPr id="3" name="Espace réservé du pied de page 2">
            <a:extLst>
              <a:ext uri="{FF2B5EF4-FFF2-40B4-BE49-F238E27FC236}">
                <a16:creationId xmlns:a16="http://schemas.microsoft.com/office/drawing/2014/main" id="{FB695443-32DB-455F-97A2-E3F96FDDB463}"/>
              </a:ext>
            </a:extLst>
          </p:cNvPr>
          <p:cNvSpPr>
            <a:spLocks noGrp="1"/>
          </p:cNvSpPr>
          <p:nvPr>
            <p:ph type="ftr" sz="quarter" idx="11"/>
          </p:nvPr>
        </p:nvSpPr>
        <p:spPr>
          <a:xfrm>
            <a:off x="8077200" y="6433406"/>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99333" name="Image 5">
            <a:extLst>
              <a:ext uri="{FF2B5EF4-FFF2-40B4-BE49-F238E27FC236}">
                <a16:creationId xmlns:a16="http://schemas.microsoft.com/office/drawing/2014/main" id="{183BCA73-A62B-4E69-91CE-DAD000B175D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044790" y="993913"/>
            <a:ext cx="3373502" cy="51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Image 4">
            <a:extLst>
              <a:ext uri="{FF2B5EF4-FFF2-40B4-BE49-F238E27FC236}">
                <a16:creationId xmlns:a16="http://schemas.microsoft.com/office/drawing/2014/main" id="{EDD8A6A4-7309-4E3A-A0A1-8C62B1DE7760}"/>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40851" y="993913"/>
            <a:ext cx="5046720" cy="528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7B11D144-60EE-4F42-8736-B42FBBD26569}"/>
              </a:ext>
            </a:extLst>
          </p:cNvPr>
          <p:cNvSpPr txBox="1"/>
          <p:nvPr/>
        </p:nvSpPr>
        <p:spPr>
          <a:xfrm>
            <a:off x="815340" y="2845435"/>
            <a:ext cx="2396490" cy="369332"/>
          </a:xfrm>
          <a:prstGeom prst="rect">
            <a:avLst/>
          </a:prstGeom>
          <a:noFill/>
        </p:spPr>
        <p:txBody>
          <a:bodyPr wrap="square" rtlCol="0">
            <a:spAutoFit/>
          </a:bodyPr>
          <a:lstStyle/>
          <a:p>
            <a:r>
              <a:rPr lang="fr-FR" dirty="0"/>
              <a:t>Sujet malade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7D3C1DA-4B46-42DF-A929-789752E4F36B}"/>
              </a:ext>
            </a:extLst>
          </p:cNvPr>
          <p:cNvSpPr>
            <a:spLocks noGrp="1"/>
          </p:cNvSpPr>
          <p:nvPr>
            <p:ph type="ftr" sz="quarter" idx="11"/>
          </p:nvPr>
        </p:nvSpPr>
        <p:spPr>
          <a:xfrm>
            <a:off x="8077200" y="629285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21508" name="Image 4">
            <a:extLst>
              <a:ext uri="{FF2B5EF4-FFF2-40B4-BE49-F238E27FC236}">
                <a16:creationId xmlns:a16="http://schemas.microsoft.com/office/drawing/2014/main" id="{A785918C-E108-499F-A448-9C7F9D56353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1296"/>
          <a:stretch/>
        </p:blipFill>
        <p:spPr bwMode="auto">
          <a:xfrm>
            <a:off x="2199624" y="0"/>
            <a:ext cx="7045975"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7">
            <a:extLst>
              <a:ext uri="{FF2B5EF4-FFF2-40B4-BE49-F238E27FC236}">
                <a16:creationId xmlns:a16="http://schemas.microsoft.com/office/drawing/2014/main" id="{4DD864A4-11AF-484A-8E5C-DFC54DF70905}"/>
              </a:ext>
            </a:extLst>
          </p:cNvPr>
          <p:cNvSpPr>
            <a:spLocks noGrp="1" noChangeArrowheads="1"/>
          </p:cNvSpPr>
          <p:nvPr>
            <p:ph type="title"/>
          </p:nvPr>
        </p:nvSpPr>
        <p:spPr>
          <a:xfrm>
            <a:off x="838200" y="365126"/>
            <a:ext cx="10515600" cy="760412"/>
          </a:xfrm>
        </p:spPr>
        <p:txBody>
          <a:bodyPr>
            <a:normAutofit fontScale="90000"/>
          </a:bodyPr>
          <a:lstStyle/>
          <a:p>
            <a:pPr algn="ctr"/>
            <a:r>
              <a:rPr lang="fr-FR" altLang="fr-FR" sz="2700" dirty="0"/>
              <a:t>Autre cartographie.</a:t>
            </a:r>
            <a:br>
              <a:rPr lang="fr-FR" altLang="fr-FR" sz="2700" dirty="0"/>
            </a:br>
            <a:r>
              <a:rPr lang="fr-FR" altLang="fr-FR" sz="2700" dirty="0"/>
              <a:t>Diagramme de la veille/ sommeil sur sujet malade.</a:t>
            </a:r>
          </a:p>
        </p:txBody>
      </p:sp>
      <p:sp>
        <p:nvSpPr>
          <p:cNvPr id="2" name="Espace réservé du pied de page 1">
            <a:extLst>
              <a:ext uri="{FF2B5EF4-FFF2-40B4-BE49-F238E27FC236}">
                <a16:creationId xmlns:a16="http://schemas.microsoft.com/office/drawing/2014/main" id="{9EFA6772-BD1B-4363-9CEE-8A2326630911}"/>
              </a:ext>
            </a:extLst>
          </p:cNvPr>
          <p:cNvSpPr>
            <a:spLocks noGrp="1"/>
          </p:cNvSpPr>
          <p:nvPr>
            <p:ph type="ftr" sz="quarter" idx="11"/>
          </p:nvPr>
        </p:nvSpPr>
        <p:spPr>
          <a:xfrm>
            <a:off x="8077200" y="6127749"/>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2020</a:t>
            </a:r>
            <a:endParaRPr lang="fr-FR" altLang="fr-FR" dirty="0"/>
          </a:p>
        </p:txBody>
      </p:sp>
      <p:pic>
        <p:nvPicPr>
          <p:cNvPr id="102405" name="Image 4">
            <a:extLst>
              <a:ext uri="{FF2B5EF4-FFF2-40B4-BE49-F238E27FC236}">
                <a16:creationId xmlns:a16="http://schemas.microsoft.com/office/drawing/2014/main" id="{C652D6B7-3F05-40B9-9B1A-A5D7E5B157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989984" y="1219199"/>
            <a:ext cx="4598503" cy="47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Image 6">
            <a:extLst>
              <a:ext uri="{FF2B5EF4-FFF2-40B4-BE49-F238E27FC236}">
                <a16:creationId xmlns:a16="http://schemas.microsoft.com/office/drawing/2014/main" id="{C2BBD032-E6A5-47AD-AE1E-19AFA6FA7E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603514" y="1219201"/>
            <a:ext cx="438647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9">
            <a:extLst>
              <a:ext uri="{FF2B5EF4-FFF2-40B4-BE49-F238E27FC236}">
                <a16:creationId xmlns:a16="http://schemas.microsoft.com/office/drawing/2014/main" id="{05BA4492-2389-415E-8A50-171D904CEA48}"/>
              </a:ext>
            </a:extLst>
          </p:cNvPr>
          <p:cNvSpPr>
            <a:spLocks noGrp="1" noChangeArrowheads="1"/>
          </p:cNvSpPr>
          <p:nvPr>
            <p:ph type="title"/>
          </p:nvPr>
        </p:nvSpPr>
        <p:spPr>
          <a:xfrm>
            <a:off x="838200" y="617536"/>
            <a:ext cx="10515600" cy="666753"/>
          </a:xfrm>
        </p:spPr>
        <p:txBody>
          <a:bodyPr/>
          <a:lstStyle/>
          <a:p>
            <a:r>
              <a:rPr lang="fr-FR" altLang="fr-FR" sz="1800" b="1" dirty="0"/>
              <a:t>         </a:t>
            </a:r>
            <a:r>
              <a:rPr lang="fr-FR" altLang="fr-FR" sz="1800" b="1" dirty="0" err="1"/>
              <a:t>Allergie,tolérance</a:t>
            </a:r>
            <a:r>
              <a:rPr lang="fr-FR" altLang="fr-FR" sz="1800" b="1" dirty="0"/>
              <a:t> et toxicité alimentaires B. Julienne,  Alain Mallard. Annales GLEM 1998</a:t>
            </a:r>
          </a:p>
        </p:txBody>
      </p:sp>
      <p:sp>
        <p:nvSpPr>
          <p:cNvPr id="2" name="Espace réservé du pied de page 1">
            <a:extLst>
              <a:ext uri="{FF2B5EF4-FFF2-40B4-BE49-F238E27FC236}">
                <a16:creationId xmlns:a16="http://schemas.microsoft.com/office/drawing/2014/main" id="{9A9F6695-C29C-45E9-8364-C37C99B83CF1}"/>
              </a:ext>
            </a:extLst>
          </p:cNvPr>
          <p:cNvSpPr>
            <a:spLocks noGrp="1"/>
          </p:cNvSpPr>
          <p:nvPr>
            <p:ph type="ftr" sz="quarter" idx="11"/>
          </p:nvPr>
        </p:nvSpPr>
        <p:spPr>
          <a:xfrm>
            <a:off x="8077200" y="6281767"/>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05477" name="Image 4">
            <a:extLst>
              <a:ext uri="{FF2B5EF4-FFF2-40B4-BE49-F238E27FC236}">
                <a16:creationId xmlns:a16="http://schemas.microsoft.com/office/drawing/2014/main" id="{A1E24F49-2F53-4591-A472-04D661C953E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2480" y="1155701"/>
            <a:ext cx="3580434" cy="544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Image 6">
            <a:extLst>
              <a:ext uri="{FF2B5EF4-FFF2-40B4-BE49-F238E27FC236}">
                <a16:creationId xmlns:a16="http://schemas.microsoft.com/office/drawing/2014/main" id="{A7F6D17E-7C53-4C4F-9B83-549C3F0853F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18633" y="1155701"/>
            <a:ext cx="3026742" cy="526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Image 8">
            <a:extLst>
              <a:ext uri="{FF2B5EF4-FFF2-40B4-BE49-F238E27FC236}">
                <a16:creationId xmlns:a16="http://schemas.microsoft.com/office/drawing/2014/main" id="{5E348539-F9D3-4D68-8707-BF0DB6A983C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445375" y="1155701"/>
            <a:ext cx="3288886" cy="507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EEB5C1A5-73F7-4A95-AC38-331F0F84C6F6}"/>
              </a:ext>
            </a:extLst>
          </p:cNvPr>
          <p:cNvSpPr txBox="1"/>
          <p:nvPr/>
        </p:nvSpPr>
        <p:spPr>
          <a:xfrm>
            <a:off x="3048000" y="206415"/>
            <a:ext cx="6096000" cy="461665"/>
          </a:xfrm>
          <a:prstGeom prst="rect">
            <a:avLst/>
          </a:prstGeom>
          <a:noFill/>
        </p:spPr>
        <p:txBody>
          <a:bodyPr wrap="square">
            <a:spAutoFit/>
          </a:bodyPr>
          <a:lstStyle/>
          <a:p>
            <a:pPr algn="ctr"/>
            <a:r>
              <a:rPr lang="fr-FR" altLang="fr-FR" dirty="0"/>
              <a:t> </a:t>
            </a:r>
            <a:r>
              <a:rPr lang="fr-FR" altLang="fr-FR" sz="2400" dirty="0">
                <a:latin typeface="+mj-lt"/>
              </a:rPr>
              <a:t>Autre cartographie sur sujet malade</a:t>
            </a:r>
            <a:endParaRPr lang="fr-FR" sz="2400" dirty="0">
              <a:latin typeface="+mj-lt"/>
            </a:endParaRPr>
          </a:p>
        </p:txBody>
      </p:sp>
      <p:sp>
        <p:nvSpPr>
          <p:cNvPr id="10" name="ZoneTexte 9">
            <a:extLst>
              <a:ext uri="{FF2B5EF4-FFF2-40B4-BE49-F238E27FC236}">
                <a16:creationId xmlns:a16="http://schemas.microsoft.com/office/drawing/2014/main" id="{968FEEA8-A3A5-4E1E-AFFE-2BE59295E049}"/>
              </a:ext>
            </a:extLst>
          </p:cNvPr>
          <p:cNvSpPr txBox="1"/>
          <p:nvPr/>
        </p:nvSpPr>
        <p:spPr>
          <a:xfrm>
            <a:off x="366204" y="163788"/>
            <a:ext cx="6094520" cy="369332"/>
          </a:xfrm>
          <a:prstGeom prst="rect">
            <a:avLst/>
          </a:prstGeom>
          <a:noFill/>
        </p:spPr>
        <p:txBody>
          <a:bodyPr wrap="square">
            <a:spAutoFit/>
          </a:bodyPr>
          <a:lstStyle/>
          <a:p>
            <a:r>
              <a:rPr lang="fr-FR" dirty="0"/>
              <a:t>Sujet malade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4D52B74-D693-43F2-BC7A-26D4D3B804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0263"/>
          <a:stretch/>
        </p:blipFill>
        <p:spPr>
          <a:xfrm>
            <a:off x="1014776" y="136526"/>
            <a:ext cx="5081225" cy="6912583"/>
          </a:xfrm>
          <a:prstGeom prst="rect">
            <a:avLst/>
          </a:prstGeom>
        </p:spPr>
      </p:pic>
      <p:sp>
        <p:nvSpPr>
          <p:cNvPr id="5" name="Espace réservé du pied de page 1">
            <a:extLst>
              <a:ext uri="{FF2B5EF4-FFF2-40B4-BE49-F238E27FC236}">
                <a16:creationId xmlns:a16="http://schemas.microsoft.com/office/drawing/2014/main" id="{F73FCFBA-E656-44ED-95E0-B8840B6360B0}"/>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5686715E-CF35-429A-8527-25236AA8F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817" y="0"/>
            <a:ext cx="4670407" cy="6327648"/>
          </a:xfrm>
          <a:prstGeom prst="rect">
            <a:avLst/>
          </a:prstGeom>
        </p:spPr>
      </p:pic>
      <p:sp>
        <p:nvSpPr>
          <p:cNvPr id="8" name="ZoneTexte 7">
            <a:extLst>
              <a:ext uri="{FF2B5EF4-FFF2-40B4-BE49-F238E27FC236}">
                <a16:creationId xmlns:a16="http://schemas.microsoft.com/office/drawing/2014/main" id="{B73CB43F-D790-45C3-B31A-5E0B455B6D4F}"/>
              </a:ext>
            </a:extLst>
          </p:cNvPr>
          <p:cNvSpPr txBox="1"/>
          <p:nvPr/>
        </p:nvSpPr>
        <p:spPr>
          <a:xfrm>
            <a:off x="107018" y="86621"/>
            <a:ext cx="6097904" cy="369332"/>
          </a:xfrm>
          <a:prstGeom prst="rect">
            <a:avLst/>
          </a:prstGeom>
          <a:noFill/>
        </p:spPr>
        <p:txBody>
          <a:bodyPr wrap="square">
            <a:spAutoFit/>
          </a:bodyPr>
          <a:lstStyle/>
          <a:p>
            <a:r>
              <a:rPr lang="fr-FR" dirty="0"/>
              <a:t>Sujet malade</a:t>
            </a:r>
          </a:p>
        </p:txBody>
      </p:sp>
    </p:spTree>
    <p:extLst>
      <p:ext uri="{BB962C8B-B14F-4D97-AF65-F5344CB8AC3E}">
        <p14:creationId xmlns:p14="http://schemas.microsoft.com/office/powerpoint/2010/main" val="26350607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2554C24-CDB0-43EB-868F-0B9164DF876F}"/>
              </a:ext>
            </a:extLst>
          </p:cNvPr>
          <p:cNvSpPr>
            <a:spLocks noGrp="1"/>
          </p:cNvSpPr>
          <p:nvPr>
            <p:ph type="ftr" sz="quarter" idx="11"/>
          </p:nvPr>
        </p:nvSpPr>
        <p:spPr>
          <a:xfrm>
            <a:off x="8077200" y="622935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6" name="Image 5">
            <a:extLst>
              <a:ext uri="{FF2B5EF4-FFF2-40B4-BE49-F238E27FC236}">
                <a16:creationId xmlns:a16="http://schemas.microsoft.com/office/drawing/2014/main" id="{CED1B9DD-33A2-40F4-B790-039534F0479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2202" t="9009" r="5902" b="6376"/>
          <a:stretch/>
        </p:blipFill>
        <p:spPr>
          <a:xfrm>
            <a:off x="2994991" y="225287"/>
            <a:ext cx="4638676" cy="6587474"/>
          </a:xfrm>
          <a:prstGeom prst="rect">
            <a:avLst/>
          </a:prstGeom>
        </p:spPr>
      </p:pic>
      <p:sp>
        <p:nvSpPr>
          <p:cNvPr id="5" name="ZoneTexte 4">
            <a:extLst>
              <a:ext uri="{FF2B5EF4-FFF2-40B4-BE49-F238E27FC236}">
                <a16:creationId xmlns:a16="http://schemas.microsoft.com/office/drawing/2014/main" id="{D3DA5E0A-8B8F-4F7F-885D-AB4ABB7BFB87}"/>
              </a:ext>
            </a:extLst>
          </p:cNvPr>
          <p:cNvSpPr txBox="1"/>
          <p:nvPr/>
        </p:nvSpPr>
        <p:spPr>
          <a:xfrm>
            <a:off x="250823" y="225287"/>
            <a:ext cx="6097904" cy="369332"/>
          </a:xfrm>
          <a:prstGeom prst="rect">
            <a:avLst/>
          </a:prstGeom>
          <a:noFill/>
        </p:spPr>
        <p:txBody>
          <a:bodyPr wrap="square">
            <a:spAutoFit/>
          </a:bodyPr>
          <a:lstStyle/>
          <a:p>
            <a:r>
              <a:rPr lang="fr-FR" dirty="0"/>
              <a:t>Sujet malade</a:t>
            </a:r>
          </a:p>
        </p:txBody>
      </p:sp>
    </p:spTree>
    <p:extLst>
      <p:ext uri="{BB962C8B-B14F-4D97-AF65-F5344CB8AC3E}">
        <p14:creationId xmlns:p14="http://schemas.microsoft.com/office/powerpoint/2010/main" val="31171294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7DE66C2-5E5E-4874-96BC-2C8251455A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79443" y="190361"/>
            <a:ext cx="4399722" cy="6600795"/>
          </a:xfrm>
          <a:prstGeom prst="rect">
            <a:avLst/>
          </a:prstGeom>
        </p:spPr>
      </p:pic>
      <p:sp>
        <p:nvSpPr>
          <p:cNvPr id="3" name="Espace réservé du pied de page 2">
            <a:extLst>
              <a:ext uri="{FF2B5EF4-FFF2-40B4-BE49-F238E27FC236}">
                <a16:creationId xmlns:a16="http://schemas.microsoft.com/office/drawing/2014/main" id="{778BDE7B-0C7C-42A0-9DEA-0F105B3064AF}"/>
              </a:ext>
            </a:extLst>
          </p:cNvPr>
          <p:cNvSpPr>
            <a:spLocks noGrp="1"/>
          </p:cNvSpPr>
          <p:nvPr>
            <p:ph type="ftr" sz="quarter" idx="11"/>
          </p:nvPr>
        </p:nvSpPr>
        <p:spPr>
          <a:xfrm>
            <a:off x="8077200" y="6248839"/>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 name="Image 6">
            <a:extLst>
              <a:ext uri="{FF2B5EF4-FFF2-40B4-BE49-F238E27FC236}">
                <a16:creationId xmlns:a16="http://schemas.microsoft.com/office/drawing/2014/main" id="{E76DA1CC-0E4F-4C50-96E0-AB5B574BF7E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6202017" y="668545"/>
            <a:ext cx="5777377" cy="4062146"/>
          </a:xfrm>
          <a:prstGeom prst="rect">
            <a:avLst/>
          </a:prstGeom>
        </p:spPr>
      </p:pic>
      <p:sp>
        <p:nvSpPr>
          <p:cNvPr id="10" name="ZoneTexte 9">
            <a:extLst>
              <a:ext uri="{FF2B5EF4-FFF2-40B4-BE49-F238E27FC236}">
                <a16:creationId xmlns:a16="http://schemas.microsoft.com/office/drawing/2014/main" id="{82D3DD9D-C053-4527-A30C-B2EE8584BF1E}"/>
              </a:ext>
            </a:extLst>
          </p:cNvPr>
          <p:cNvSpPr txBox="1"/>
          <p:nvPr/>
        </p:nvSpPr>
        <p:spPr>
          <a:xfrm>
            <a:off x="6997147" y="5181600"/>
            <a:ext cx="3061253" cy="369332"/>
          </a:xfrm>
          <a:prstGeom prst="rect">
            <a:avLst/>
          </a:prstGeom>
          <a:noFill/>
        </p:spPr>
        <p:txBody>
          <a:bodyPr wrap="square" rtlCol="0">
            <a:spAutoFit/>
          </a:bodyPr>
          <a:lstStyle/>
          <a:p>
            <a:r>
              <a:rPr lang="fr-FR" dirty="0"/>
              <a:t>Dr D. </a:t>
            </a:r>
            <a:r>
              <a:rPr lang="fr-FR" dirty="0" err="1"/>
              <a:t>Asis</a:t>
            </a:r>
            <a:r>
              <a:rPr lang="fr-FR" dirty="0"/>
              <a:t>, Symposium 2012</a:t>
            </a:r>
          </a:p>
        </p:txBody>
      </p:sp>
      <p:sp>
        <p:nvSpPr>
          <p:cNvPr id="8" name="ZoneTexte 7">
            <a:extLst>
              <a:ext uri="{FF2B5EF4-FFF2-40B4-BE49-F238E27FC236}">
                <a16:creationId xmlns:a16="http://schemas.microsoft.com/office/drawing/2014/main" id="{54B259F0-E99E-49BA-8362-21979DEB58AF}"/>
              </a:ext>
            </a:extLst>
          </p:cNvPr>
          <p:cNvSpPr txBox="1"/>
          <p:nvPr/>
        </p:nvSpPr>
        <p:spPr>
          <a:xfrm>
            <a:off x="212606" y="668545"/>
            <a:ext cx="6097904" cy="369332"/>
          </a:xfrm>
          <a:prstGeom prst="rect">
            <a:avLst/>
          </a:prstGeom>
          <a:noFill/>
        </p:spPr>
        <p:txBody>
          <a:bodyPr wrap="square">
            <a:spAutoFit/>
          </a:bodyPr>
          <a:lstStyle/>
          <a:p>
            <a:r>
              <a:rPr lang="fr-FR" dirty="0"/>
              <a:t>Sujet malade</a:t>
            </a:r>
          </a:p>
        </p:txBody>
      </p:sp>
    </p:spTree>
    <p:extLst>
      <p:ext uri="{BB962C8B-B14F-4D97-AF65-F5344CB8AC3E}">
        <p14:creationId xmlns:p14="http://schemas.microsoft.com/office/powerpoint/2010/main" val="29851487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Image 6">
            <a:extLst>
              <a:ext uri="{FF2B5EF4-FFF2-40B4-BE49-F238E27FC236}">
                <a16:creationId xmlns:a16="http://schemas.microsoft.com/office/drawing/2014/main" id="{94A9F032-067F-47E0-94BD-66153EB9B49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878192" y="1119606"/>
            <a:ext cx="6200597" cy="573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re 13">
            <a:extLst>
              <a:ext uri="{FF2B5EF4-FFF2-40B4-BE49-F238E27FC236}">
                <a16:creationId xmlns:a16="http://schemas.microsoft.com/office/drawing/2014/main" id="{0AFDE4A0-1834-486B-BA37-591F7164A5CF}"/>
              </a:ext>
            </a:extLst>
          </p:cNvPr>
          <p:cNvSpPr>
            <a:spLocks noGrp="1" noChangeArrowheads="1"/>
          </p:cNvSpPr>
          <p:nvPr>
            <p:ph type="title"/>
          </p:nvPr>
        </p:nvSpPr>
        <p:spPr>
          <a:xfrm>
            <a:off x="2152650" y="-181113"/>
            <a:ext cx="7886700" cy="1670051"/>
          </a:xfrm>
        </p:spPr>
        <p:txBody>
          <a:bodyPr/>
          <a:lstStyle/>
          <a:p>
            <a:pPr algn="ctr"/>
            <a:r>
              <a:rPr lang="fr-FR" altLang="fr-FR" sz="2400" dirty="0"/>
              <a:t>Autres cartographies.</a:t>
            </a:r>
            <a:br>
              <a:rPr lang="fr-FR" altLang="fr-FR" sz="2400" dirty="0"/>
            </a:br>
            <a:r>
              <a:rPr lang="fr-FR" altLang="fr-FR" sz="1800" dirty="0"/>
              <a:t>Relations </a:t>
            </a:r>
            <a:r>
              <a:rPr lang="fr-FR" altLang="fr-FR" sz="1800" dirty="0" err="1"/>
              <a:t>auriculomédecine</a:t>
            </a:r>
            <a:r>
              <a:rPr lang="fr-FR" altLang="fr-FR" sz="1800" dirty="0"/>
              <a:t> - acupuncture   B. Julienne - Alain Mallard . </a:t>
            </a:r>
            <a:br>
              <a:rPr lang="fr-FR" altLang="fr-FR" sz="1800" dirty="0"/>
            </a:br>
            <a:r>
              <a:rPr lang="fr-FR" altLang="fr-FR" sz="1800" dirty="0"/>
              <a:t>Annales GLEM.1998.</a:t>
            </a:r>
          </a:p>
        </p:txBody>
      </p:sp>
      <p:sp>
        <p:nvSpPr>
          <p:cNvPr id="3" name="Espace réservé du pied de page 2">
            <a:extLst>
              <a:ext uri="{FF2B5EF4-FFF2-40B4-BE49-F238E27FC236}">
                <a16:creationId xmlns:a16="http://schemas.microsoft.com/office/drawing/2014/main" id="{7D8D7705-6627-4715-8B4F-6597AB8A7524}"/>
              </a:ext>
            </a:extLst>
          </p:cNvPr>
          <p:cNvSpPr>
            <a:spLocks noGrp="1"/>
          </p:cNvSpPr>
          <p:nvPr>
            <p:ph type="ftr" sz="quarter" idx="11"/>
          </p:nvPr>
        </p:nvSpPr>
        <p:spPr>
          <a:xfrm>
            <a:off x="8078788" y="6238874"/>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7" name="ZoneTexte 6">
            <a:extLst>
              <a:ext uri="{FF2B5EF4-FFF2-40B4-BE49-F238E27FC236}">
                <a16:creationId xmlns:a16="http://schemas.microsoft.com/office/drawing/2014/main" id="{A88DEE87-36FE-471D-83B6-A48F6431B5E8}"/>
              </a:ext>
            </a:extLst>
          </p:cNvPr>
          <p:cNvSpPr txBox="1"/>
          <p:nvPr/>
        </p:nvSpPr>
        <p:spPr>
          <a:xfrm>
            <a:off x="363985" y="284580"/>
            <a:ext cx="1994902" cy="369332"/>
          </a:xfrm>
          <a:prstGeom prst="rect">
            <a:avLst/>
          </a:prstGeom>
          <a:noFill/>
        </p:spPr>
        <p:txBody>
          <a:bodyPr wrap="square">
            <a:spAutoFit/>
          </a:bodyPr>
          <a:lstStyle/>
          <a:p>
            <a:r>
              <a:rPr lang="fr-FR" sz="1800" dirty="0"/>
              <a:t>Sujet sain ou non</a:t>
            </a:r>
            <a:endParaRPr lang="fr-FR"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13">
            <a:extLst>
              <a:ext uri="{FF2B5EF4-FFF2-40B4-BE49-F238E27FC236}">
                <a16:creationId xmlns:a16="http://schemas.microsoft.com/office/drawing/2014/main" id="{AC82B969-2E89-4AAC-AF21-CE3E714924C5}"/>
              </a:ext>
            </a:extLst>
          </p:cNvPr>
          <p:cNvSpPr>
            <a:spLocks noGrp="1" noChangeArrowheads="1"/>
          </p:cNvSpPr>
          <p:nvPr>
            <p:ph type="title"/>
          </p:nvPr>
        </p:nvSpPr>
        <p:spPr>
          <a:xfrm>
            <a:off x="580657" y="-306387"/>
            <a:ext cx="11343859" cy="1149350"/>
          </a:xfrm>
        </p:spPr>
        <p:txBody>
          <a:bodyPr>
            <a:normAutofit/>
          </a:bodyPr>
          <a:lstStyle/>
          <a:p>
            <a:r>
              <a:rPr lang="fr-FR" altLang="fr-FR" sz="2400" dirty="0"/>
              <a:t>Relations </a:t>
            </a:r>
            <a:r>
              <a:rPr lang="fr-FR" altLang="fr-FR" sz="2400" dirty="0" err="1"/>
              <a:t>auriculomédecine</a:t>
            </a:r>
            <a:r>
              <a:rPr lang="fr-FR" altLang="fr-FR" sz="2400" dirty="0"/>
              <a:t> - acupuncture B. Julienne - Alain Mallard. Annales GLEM 1998</a:t>
            </a:r>
          </a:p>
        </p:txBody>
      </p:sp>
      <p:sp>
        <p:nvSpPr>
          <p:cNvPr id="3" name="Espace réservé du pied de page 2">
            <a:extLst>
              <a:ext uri="{FF2B5EF4-FFF2-40B4-BE49-F238E27FC236}">
                <a16:creationId xmlns:a16="http://schemas.microsoft.com/office/drawing/2014/main" id="{4FCADF3A-71BF-440E-9098-ED5AA25B17D5}"/>
              </a:ext>
            </a:extLst>
          </p:cNvPr>
          <p:cNvSpPr>
            <a:spLocks noGrp="1"/>
          </p:cNvSpPr>
          <p:nvPr>
            <p:ph type="ftr" sz="quarter" idx="11"/>
          </p:nvPr>
        </p:nvSpPr>
        <p:spPr>
          <a:xfrm>
            <a:off x="8077200" y="6244431"/>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04454" name="Image 8">
            <a:extLst>
              <a:ext uri="{FF2B5EF4-FFF2-40B4-BE49-F238E27FC236}">
                <a16:creationId xmlns:a16="http://schemas.microsoft.com/office/drawing/2014/main" id="{102FD610-7250-4DB7-B2ED-96F35B4012D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11012" y="3429000"/>
            <a:ext cx="282308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Image 10">
            <a:extLst>
              <a:ext uri="{FF2B5EF4-FFF2-40B4-BE49-F238E27FC236}">
                <a16:creationId xmlns:a16="http://schemas.microsoft.com/office/drawing/2014/main" id="{02FD762D-A2A6-41F0-9D72-89CD5BD476E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573416" y="472385"/>
            <a:ext cx="367917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Image 12">
            <a:extLst>
              <a:ext uri="{FF2B5EF4-FFF2-40B4-BE49-F238E27FC236}">
                <a16:creationId xmlns:a16="http://schemas.microsoft.com/office/drawing/2014/main" id="{C9838D5A-AD48-492B-8C54-47E954FB2C7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31808" y="3429000"/>
            <a:ext cx="3081193"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3E17ABB3-A0BD-43B8-8FE5-616205FC3A4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p:blipFill>
        <p:spPr>
          <a:xfrm>
            <a:off x="8032104" y="596348"/>
            <a:ext cx="3403978" cy="530295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58685F2-BE8F-4D6D-AD04-7F83057911DE}"/>
              </a:ext>
            </a:extLst>
          </p:cNvPr>
          <p:cNvSpPr>
            <a:spLocks noGrp="1"/>
          </p:cNvSpPr>
          <p:nvPr>
            <p:ph type="title"/>
          </p:nvPr>
        </p:nvSpPr>
        <p:spPr>
          <a:xfrm>
            <a:off x="2487405" y="243508"/>
            <a:ext cx="7217189" cy="539197"/>
          </a:xfrm>
        </p:spPr>
        <p:txBody>
          <a:bodyPr>
            <a:normAutofit/>
          </a:bodyPr>
          <a:lstStyle/>
          <a:p>
            <a:pPr algn="ctr"/>
            <a:r>
              <a:rPr lang="fr-FR" sz="2400" dirty="0"/>
              <a:t>Autre cartographie   interaction auriculo/acupuncture</a:t>
            </a:r>
          </a:p>
        </p:txBody>
      </p:sp>
      <p:sp>
        <p:nvSpPr>
          <p:cNvPr id="2" name="Espace réservé du pied de page 1">
            <a:extLst>
              <a:ext uri="{FF2B5EF4-FFF2-40B4-BE49-F238E27FC236}">
                <a16:creationId xmlns:a16="http://schemas.microsoft.com/office/drawing/2014/main" id="{07305D1B-F016-4F6E-8B1F-0D8CC9156037}"/>
              </a:ext>
            </a:extLst>
          </p:cNvPr>
          <p:cNvSpPr>
            <a:spLocks noGrp="1"/>
          </p:cNvSpPr>
          <p:nvPr>
            <p:ph type="ftr" sz="quarter" idx="11"/>
          </p:nvPr>
        </p:nvSpPr>
        <p:spPr>
          <a:xfrm>
            <a:off x="8077200" y="6368633"/>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4" name="Image 4">
            <a:extLst>
              <a:ext uri="{FF2B5EF4-FFF2-40B4-BE49-F238E27FC236}">
                <a16:creationId xmlns:a16="http://schemas.microsoft.com/office/drawing/2014/main" id="{4D7EB435-53F9-484F-A025-8733F7BBDBD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9357" y="782705"/>
            <a:ext cx="5945367" cy="59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82686EF0-B35B-414F-B88E-9DDC8647954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37165" y="893329"/>
            <a:ext cx="3256121" cy="5484278"/>
          </a:xfrm>
          <a:prstGeom prst="rect">
            <a:avLst/>
          </a:prstGeom>
        </p:spPr>
      </p:pic>
    </p:spTree>
    <p:extLst>
      <p:ext uri="{BB962C8B-B14F-4D97-AF65-F5344CB8AC3E}">
        <p14:creationId xmlns:p14="http://schemas.microsoft.com/office/powerpoint/2010/main" val="33243027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57085EE5-0490-468A-803D-39E97533985F}"/>
              </a:ext>
            </a:extLst>
          </p:cNvPr>
          <p:cNvSpPr>
            <a:spLocks noGrp="1"/>
          </p:cNvSpPr>
          <p:nvPr>
            <p:ph type="ftr" sz="quarter" idx="11"/>
          </p:nvPr>
        </p:nvSpPr>
        <p:spPr>
          <a:xfrm>
            <a:off x="8077200" y="6295529"/>
            <a:ext cx="4114800" cy="365125"/>
          </a:xfrm>
        </p:spPr>
        <p:txBody>
          <a:bodyPr/>
          <a:lstStyle/>
          <a:p>
            <a:pPr>
              <a:defRPr/>
            </a:pPr>
            <a:r>
              <a:rPr lang="en-US" altLang="fr-FR"/>
              <a:t>B. Julienne - A. Mallard (in memoriam) - P. Becu - M. LeBel   Symposium Lyon - 5&amp;6 juin 2021</a:t>
            </a:r>
            <a:endParaRPr lang="fr-FR" altLang="fr-FR"/>
          </a:p>
        </p:txBody>
      </p:sp>
      <p:sp>
        <p:nvSpPr>
          <p:cNvPr id="98308" name="ZoneTexte 9">
            <a:extLst>
              <a:ext uri="{FF2B5EF4-FFF2-40B4-BE49-F238E27FC236}">
                <a16:creationId xmlns:a16="http://schemas.microsoft.com/office/drawing/2014/main" id="{A922CD62-79A5-4B38-8EF4-6D588AE7B95E}"/>
              </a:ext>
            </a:extLst>
          </p:cNvPr>
          <p:cNvSpPr txBox="1">
            <a:spLocks noChangeArrowheads="1"/>
          </p:cNvSpPr>
          <p:nvPr/>
        </p:nvSpPr>
        <p:spPr bwMode="auto">
          <a:xfrm>
            <a:off x="612913" y="197346"/>
            <a:ext cx="11201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400" b="1" dirty="0">
                <a:latin typeface="+mj-lt"/>
              </a:rPr>
              <a:t>Il existe donc plusieurs cartographies reflétant, un instant, les différentes phases fonctionnelles intriquées d’un organisme en évolution, avec un support anatomique  variant peu macroscopiquement.</a:t>
            </a:r>
            <a:endParaRPr lang="fr-FR" altLang="fr-FR" sz="2400" dirty="0">
              <a:latin typeface="+mj-lt"/>
            </a:endParaRPr>
          </a:p>
          <a:p>
            <a:pPr eaLnBrk="1" hangingPunct="1">
              <a:lnSpc>
                <a:spcPct val="100000"/>
              </a:lnSpc>
              <a:spcBef>
                <a:spcPct val="0"/>
              </a:spcBef>
              <a:buFontTx/>
              <a:buNone/>
            </a:pPr>
            <a:endParaRPr lang="fr-FR" altLang="fr-FR" sz="1800" dirty="0">
              <a:latin typeface="+mj-lt"/>
            </a:endParaRPr>
          </a:p>
          <a:p>
            <a:pPr eaLnBrk="1" hangingPunct="1">
              <a:lnSpc>
                <a:spcPct val="100000"/>
              </a:lnSpc>
              <a:spcBef>
                <a:spcPct val="0"/>
              </a:spcBef>
              <a:buFont typeface="Arial" panose="020B0604020202020204" pitchFamily="34" charset="0"/>
              <a:buNone/>
            </a:pPr>
            <a:r>
              <a:rPr lang="fr-FR" altLang="fr-FR" sz="1800" dirty="0">
                <a:latin typeface="+mj-lt"/>
              </a:rPr>
              <a:t>Nous percevrions, par le signal du docteur Nogier, la modalité  fréquentielle de millions de populations neuronales synchronisant/ désynchronisant leurs actions dans le cadre d’une activité consciente ou inconsciente (100 milliards de neurones, 1 cellule en interaction avec 1OOOO, sans compter la glie) en réponse à des stimuli pouvant être minimes.</a:t>
            </a:r>
          </a:p>
          <a:p>
            <a:pPr eaLnBrk="1" hangingPunct="1">
              <a:lnSpc>
                <a:spcPct val="100000"/>
              </a:lnSpc>
              <a:spcBef>
                <a:spcPct val="0"/>
              </a:spcBef>
              <a:buFont typeface="Arial" panose="020B0604020202020204" pitchFamily="34" charset="0"/>
              <a:buNone/>
            </a:pPr>
            <a:endParaRPr lang="fr-FR" altLang="fr-FR" sz="1800" dirty="0">
              <a:latin typeface="+mj-lt"/>
            </a:endParaRPr>
          </a:p>
          <a:p>
            <a:pPr>
              <a:lnSpc>
                <a:spcPct val="100000"/>
              </a:lnSpc>
              <a:spcBef>
                <a:spcPct val="0"/>
              </a:spcBef>
              <a:buNone/>
            </a:pPr>
            <a:r>
              <a:rPr lang="fr-FR" altLang="fr-FR" sz="1800" dirty="0">
                <a:latin typeface="+mj-lt"/>
              </a:rPr>
              <a:t>Ce signal serait un processus physiologique existant, uniquement perceptible parce que les conditions expérimentales ou la pathologie amplifient sa présence, mais non détectable chez un sujet sain par nos moyens d’investigation actuels classiques. Rappelons-nous qu’au départ, le Dr Nogier a découvert le RAC en étudiant des patients malades. </a:t>
            </a:r>
          </a:p>
          <a:p>
            <a:pPr>
              <a:lnSpc>
                <a:spcPct val="100000"/>
              </a:lnSpc>
              <a:spcBef>
                <a:spcPct val="0"/>
              </a:spcBef>
              <a:buNone/>
            </a:pPr>
            <a:endParaRPr lang="fr-FR" altLang="fr-FR" sz="1800" dirty="0">
              <a:latin typeface="+mj-lt"/>
            </a:endParaRPr>
          </a:p>
          <a:p>
            <a:pPr>
              <a:lnSpc>
                <a:spcPct val="100000"/>
              </a:lnSpc>
              <a:spcBef>
                <a:spcPct val="0"/>
              </a:spcBef>
              <a:buNone/>
            </a:pPr>
            <a:r>
              <a:rPr lang="fr-FR" altLang="fr-FR" sz="1800" dirty="0">
                <a:latin typeface="+mj-lt"/>
              </a:rPr>
              <a:t>Sur un sujet sain théorique, la normalité est l’absence de perception du RAC. Un tel sujet n’existe pas, notre hérédité fait que nous supportons tous des fragilités individuelles, qui sont des maillons faibles où va se développer la maladie. Les dérèglements ne s’expriment par des symptômes que lorsque le système nerveux et la défense immunitaire n’en compensent plus le processus maladif. Par contre, le RAC sera perceptible sur les zones faussées, même sans symptômes.</a:t>
            </a:r>
          </a:p>
          <a:p>
            <a:pPr eaLnBrk="1" hangingPunct="1">
              <a:lnSpc>
                <a:spcPct val="100000"/>
              </a:lnSpc>
              <a:spcBef>
                <a:spcPct val="0"/>
              </a:spcBef>
              <a:buFont typeface="Arial" panose="020B0604020202020204" pitchFamily="34" charset="0"/>
              <a:buNone/>
            </a:pPr>
            <a:endParaRPr lang="fr-FR" altLang="fr-FR" sz="1800" dirty="0">
              <a:latin typeface="+mj-lt"/>
            </a:endParaRPr>
          </a:p>
          <a:p>
            <a:pPr eaLnBrk="1" hangingPunct="1">
              <a:lnSpc>
                <a:spcPct val="100000"/>
              </a:lnSpc>
              <a:spcBef>
                <a:spcPct val="0"/>
              </a:spcBef>
              <a:buFont typeface="Arial" panose="020B0604020202020204" pitchFamily="34" charset="0"/>
              <a:buNone/>
            </a:pPr>
            <a:r>
              <a:rPr lang="fr-FR" altLang="fr-FR" sz="1800" dirty="0">
                <a:latin typeface="+mj-lt"/>
              </a:rPr>
              <a:t>Il permet des observations auriculaires et corporelles colligées et répertoriées en cartographies dont la comparaison améliore la connaissance et la recherche de solutions correctives.</a:t>
            </a:r>
          </a:p>
          <a:p>
            <a:pPr eaLnBrk="1" hangingPunct="1">
              <a:lnSpc>
                <a:spcPct val="100000"/>
              </a:lnSpc>
              <a:spcBef>
                <a:spcPct val="0"/>
              </a:spcBef>
              <a:buFont typeface="Arial" panose="020B0604020202020204" pitchFamily="34" charset="0"/>
              <a:buNone/>
            </a:pPr>
            <a:r>
              <a:rPr lang="fr-FR" altLang="fr-FR" sz="1800" dirty="0">
                <a:latin typeface="+mj-lt"/>
              </a:rPr>
              <a:t>La multiplicité cartographique apparente reflète la complexité du fonctionnement chaotique mais structuré du système nerveux et probablement immunitaire dans leurs interactions.</a:t>
            </a:r>
          </a:p>
          <a:p>
            <a:pPr eaLnBrk="1" hangingPunct="1">
              <a:lnSpc>
                <a:spcPct val="100000"/>
              </a:lnSpc>
              <a:spcBef>
                <a:spcPct val="0"/>
              </a:spcBef>
              <a:buFont typeface="Arial" panose="020B0604020202020204" pitchFamily="34" charset="0"/>
              <a:buNone/>
            </a:pPr>
            <a:endParaRPr lang="fr-FR" altLang="fr-FR" sz="18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0FB5519-C786-4B42-90B3-F43C6A0E470F}"/>
              </a:ext>
            </a:extLst>
          </p:cNvPr>
          <p:cNvPicPr/>
          <p:nvPr/>
        </p:nvPicPr>
        <p:blipFill>
          <a:blip r:embed="rId2">
            <a:extLst>
              <a:ext uri="{28A0092B-C50C-407E-A947-70E740481C1C}">
                <a14:useLocalDpi xmlns:a14="http://schemas.microsoft.com/office/drawing/2010/main" val="0"/>
              </a:ext>
            </a:extLst>
          </a:blip>
          <a:stretch>
            <a:fillRect/>
          </a:stretch>
        </p:blipFill>
        <p:spPr>
          <a:xfrm>
            <a:off x="1535723" y="702365"/>
            <a:ext cx="7852920" cy="5945245"/>
          </a:xfrm>
          <a:prstGeom prst="rect">
            <a:avLst/>
          </a:prstGeom>
        </p:spPr>
      </p:pic>
      <p:sp>
        <p:nvSpPr>
          <p:cNvPr id="4" name="Titre 3">
            <a:extLst>
              <a:ext uri="{FF2B5EF4-FFF2-40B4-BE49-F238E27FC236}">
                <a16:creationId xmlns:a16="http://schemas.microsoft.com/office/drawing/2014/main" id="{6B26F72A-5891-4923-A3A1-650E6585D363}"/>
              </a:ext>
            </a:extLst>
          </p:cNvPr>
          <p:cNvSpPr>
            <a:spLocks noGrp="1"/>
          </p:cNvSpPr>
          <p:nvPr>
            <p:ph type="title"/>
          </p:nvPr>
        </p:nvSpPr>
        <p:spPr>
          <a:xfrm>
            <a:off x="599661" y="122053"/>
            <a:ext cx="10515600" cy="765843"/>
          </a:xfrm>
        </p:spPr>
        <p:txBody>
          <a:bodyPr>
            <a:normAutofit/>
          </a:bodyPr>
          <a:lstStyle/>
          <a:p>
            <a:r>
              <a:rPr lang="fr-FR" sz="4000" dirty="0"/>
              <a:t>EXAMEN DU PATIENT</a:t>
            </a:r>
          </a:p>
        </p:txBody>
      </p:sp>
      <p:sp>
        <p:nvSpPr>
          <p:cNvPr id="3" name="Espace réservé du pied de page 2">
            <a:extLst>
              <a:ext uri="{FF2B5EF4-FFF2-40B4-BE49-F238E27FC236}">
                <a16:creationId xmlns:a16="http://schemas.microsoft.com/office/drawing/2014/main" id="{A0D72CF8-2313-4278-9D5E-CF095110BD80}"/>
              </a:ext>
            </a:extLst>
          </p:cNvPr>
          <p:cNvSpPr>
            <a:spLocks noGrp="1"/>
          </p:cNvSpPr>
          <p:nvPr>
            <p:ph type="ftr" sz="quarter" idx="11"/>
          </p:nvPr>
        </p:nvSpPr>
        <p:spPr>
          <a:xfrm>
            <a:off x="8077200" y="6465047"/>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2" name="ZoneTexte 1">
            <a:extLst>
              <a:ext uri="{FF2B5EF4-FFF2-40B4-BE49-F238E27FC236}">
                <a16:creationId xmlns:a16="http://schemas.microsoft.com/office/drawing/2014/main" id="{12296B8E-214E-46F1-85E5-2E94D47A20DE}"/>
              </a:ext>
            </a:extLst>
          </p:cNvPr>
          <p:cNvSpPr txBox="1"/>
          <p:nvPr/>
        </p:nvSpPr>
        <p:spPr>
          <a:xfrm>
            <a:off x="9817768" y="1130968"/>
            <a:ext cx="1708485" cy="2862322"/>
          </a:xfrm>
          <a:prstGeom prst="rect">
            <a:avLst/>
          </a:prstGeom>
          <a:noFill/>
        </p:spPr>
        <p:txBody>
          <a:bodyPr wrap="square" rtlCol="0">
            <a:spAutoFit/>
          </a:bodyPr>
          <a:lstStyle/>
          <a:p>
            <a:r>
              <a:rPr lang="fr-FR" dirty="0"/>
              <a:t>Le RAC n’est perceptible que parce que la maladie amplifie un phénomène physiologique ténu. Il est donc absent sur un sujet sain.</a:t>
            </a:r>
          </a:p>
        </p:txBody>
      </p:sp>
    </p:spTree>
    <p:extLst>
      <p:ext uri="{BB962C8B-B14F-4D97-AF65-F5344CB8AC3E}">
        <p14:creationId xmlns:p14="http://schemas.microsoft.com/office/powerpoint/2010/main" val="236790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7B2075F-5F63-4013-A464-FE498522E819}"/>
              </a:ext>
            </a:extLst>
          </p:cNvPr>
          <p:cNvSpPr>
            <a:spLocks noGrp="1"/>
          </p:cNvSpPr>
          <p:nvPr>
            <p:ph type="ftr" sz="quarter" idx="11"/>
          </p:nvPr>
        </p:nvSpPr>
        <p:spPr>
          <a:xfrm>
            <a:off x="7937500" y="6188076"/>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23556" name="Image 3">
            <a:extLst>
              <a:ext uri="{FF2B5EF4-FFF2-40B4-BE49-F238E27FC236}">
                <a16:creationId xmlns:a16="http://schemas.microsoft.com/office/drawing/2014/main" id="{F618B312-9104-4115-92A0-5D62E974D31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717800" y="94168"/>
            <a:ext cx="6591300" cy="60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0A99BE4-40ED-4110-80E3-C93DBC8DEAE9}"/>
              </a:ext>
            </a:extLst>
          </p:cNvPr>
          <p:cNvSpPr>
            <a:spLocks noGrp="1"/>
          </p:cNvSpPr>
          <p:nvPr>
            <p:ph type="ftr" sz="quarter" idx="11"/>
          </p:nvPr>
        </p:nvSpPr>
        <p:spPr>
          <a:xfrm>
            <a:off x="8077200" y="619732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3" name="Espace réservé du contenu 9">
            <a:extLst>
              <a:ext uri="{FF2B5EF4-FFF2-40B4-BE49-F238E27FC236}">
                <a16:creationId xmlns:a16="http://schemas.microsoft.com/office/drawing/2014/main" id="{805E13B6-3456-4A01-B81C-F35430EB4772}"/>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080591" y="1"/>
            <a:ext cx="6126840" cy="6882850"/>
          </a:xfrm>
          <a:prstGeom prst="rect">
            <a:avLst/>
          </a:prstGeom>
        </p:spPr>
      </p:pic>
    </p:spTree>
    <p:extLst>
      <p:ext uri="{BB962C8B-B14F-4D97-AF65-F5344CB8AC3E}">
        <p14:creationId xmlns:p14="http://schemas.microsoft.com/office/powerpoint/2010/main" val="1605897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AF54661-CE24-48C3-A856-4503190F499F}"/>
              </a:ext>
            </a:extLst>
          </p:cNvPr>
          <p:cNvSpPr>
            <a:spLocks noGrp="1"/>
          </p:cNvSpPr>
          <p:nvPr>
            <p:ph type="ftr" sz="quarter" idx="11"/>
          </p:nvPr>
        </p:nvSpPr>
        <p:spPr>
          <a:xfrm>
            <a:off x="8077200" y="624108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2" name="ZoneTexte 1">
            <a:extLst>
              <a:ext uri="{FF2B5EF4-FFF2-40B4-BE49-F238E27FC236}">
                <a16:creationId xmlns:a16="http://schemas.microsoft.com/office/drawing/2014/main" id="{3D5446AC-2ACA-4E8A-87B8-85C384EDAFFB}"/>
              </a:ext>
            </a:extLst>
          </p:cNvPr>
          <p:cNvSpPr txBox="1"/>
          <p:nvPr/>
        </p:nvSpPr>
        <p:spPr>
          <a:xfrm>
            <a:off x="231913" y="142901"/>
            <a:ext cx="11728174" cy="6463308"/>
          </a:xfrm>
          <a:prstGeom prst="rect">
            <a:avLst/>
          </a:prstGeom>
          <a:noFill/>
        </p:spPr>
        <p:txBody>
          <a:bodyPr wrap="square" rtlCol="0">
            <a:spAutoFit/>
          </a:bodyPr>
          <a:lstStyle/>
          <a:p>
            <a:r>
              <a:rPr lang="fr-FR" b="1" dirty="0">
                <a:latin typeface="+mj-lt"/>
              </a:rPr>
              <a:t>La normalité </a:t>
            </a:r>
            <a:r>
              <a:rPr lang="fr-FR" dirty="0">
                <a:latin typeface="+mj-lt"/>
              </a:rPr>
              <a:t>:</a:t>
            </a:r>
          </a:p>
          <a:p>
            <a:r>
              <a:rPr lang="fr-FR" dirty="0">
                <a:latin typeface="+mj-lt"/>
              </a:rPr>
              <a:t>Une couleur posée (pose/contact) ou projetée (source artificielle lumineuse) sur le corps/oreille ne détermine pas, chez le sujet sain théorique, la perception du signal du Dr NOGIER (RAC/VAS) par un observateur prenant le pouls d’un sujet sain ou devenu sain après traitement.</a:t>
            </a:r>
          </a:p>
          <a:p>
            <a:endParaRPr lang="fr-FR" dirty="0">
              <a:latin typeface="+mj-lt"/>
            </a:endParaRPr>
          </a:p>
          <a:p>
            <a:r>
              <a:rPr lang="fr-FR" b="1" dirty="0">
                <a:latin typeface="+mj-lt"/>
              </a:rPr>
              <a:t>Anormalement</a:t>
            </a:r>
            <a:r>
              <a:rPr lang="fr-FR" dirty="0">
                <a:latin typeface="+mj-lt"/>
              </a:rPr>
              <a:t> (conditions expérimentales créant une agression modérée chez un sujet sain ou spontanément sur un sujet malade) :</a:t>
            </a:r>
          </a:p>
          <a:p>
            <a:r>
              <a:rPr lang="fr-FR" dirty="0">
                <a:latin typeface="+mj-lt"/>
              </a:rPr>
              <a:t>Une couleur posée ou projetée sur le corps/oreille d’un sujet malade (tout le monde l’est à des degrés variables) détermine la perception du signal du Dr Nogier.</a:t>
            </a:r>
          </a:p>
          <a:p>
            <a:r>
              <a:rPr lang="fr-FR" dirty="0">
                <a:latin typeface="+mj-lt"/>
              </a:rPr>
              <a:t>Ce signal est analysé :</a:t>
            </a:r>
          </a:p>
          <a:p>
            <a:pPr marL="285750" indent="-285750">
              <a:buFontTx/>
              <a:buChar char="-"/>
            </a:pPr>
            <a:r>
              <a:rPr lang="fr-FR" dirty="0">
                <a:latin typeface="+mj-lt"/>
              </a:rPr>
              <a:t>qualitativement (amplitude du RAC)</a:t>
            </a:r>
          </a:p>
          <a:p>
            <a:pPr marL="285750" indent="-285750">
              <a:buFontTx/>
              <a:buChar char="-"/>
            </a:pPr>
            <a:r>
              <a:rPr lang="fr-FR" dirty="0">
                <a:latin typeface="+mj-lt"/>
              </a:rPr>
              <a:t>quantitativement (nombre de RAC et rythmes)</a:t>
            </a:r>
          </a:p>
          <a:p>
            <a:endParaRPr lang="fr-FR" dirty="0">
              <a:latin typeface="+mj-lt"/>
            </a:endParaRPr>
          </a:p>
          <a:p>
            <a:r>
              <a:rPr lang="fr-FR" dirty="0">
                <a:latin typeface="+mj-lt"/>
              </a:rPr>
              <a:t>Le ou les lieux corporels/auriculaires où il est perçu permettent les descriptions initiales des cartographies tant sur le corps que sur l’oreille en fonction</a:t>
            </a:r>
          </a:p>
          <a:p>
            <a:pPr marL="285750" indent="-285750">
              <a:buFontTx/>
              <a:buChar char="-"/>
            </a:pPr>
            <a:r>
              <a:rPr lang="fr-FR" dirty="0">
                <a:latin typeface="+mj-lt"/>
              </a:rPr>
              <a:t>des couleurs (phases, plages, frontières)</a:t>
            </a:r>
          </a:p>
          <a:p>
            <a:pPr marL="285750" indent="-285750">
              <a:buFontTx/>
              <a:buChar char="-"/>
            </a:pPr>
            <a:r>
              <a:rPr lang="fr-FR" dirty="0">
                <a:latin typeface="+mj-lt"/>
              </a:rPr>
              <a:t>des extraits tissulaires (</a:t>
            </a:r>
            <a:r>
              <a:rPr lang="fr-FR" dirty="0" err="1">
                <a:latin typeface="+mj-lt"/>
              </a:rPr>
              <a:t>ecto</a:t>
            </a:r>
            <a:r>
              <a:rPr lang="fr-FR" dirty="0">
                <a:latin typeface="+mj-lt"/>
              </a:rPr>
              <a:t>, endo, mésoderme) entre autres</a:t>
            </a:r>
          </a:p>
          <a:p>
            <a:r>
              <a:rPr lang="fr-FR" dirty="0">
                <a:latin typeface="+mj-lt"/>
              </a:rPr>
              <a:t>Il y a des lésions pathologiques reliées entre elles.</a:t>
            </a:r>
          </a:p>
          <a:p>
            <a:endParaRPr lang="fr-FR" dirty="0">
              <a:latin typeface="+mj-lt"/>
            </a:endParaRPr>
          </a:p>
          <a:p>
            <a:r>
              <a:rPr lang="fr-FR" dirty="0">
                <a:latin typeface="+mj-lt"/>
              </a:rPr>
              <a:t>La perception du RAC/VAS du Dr Nogier s’inscrit comme une modalité exploratrice fonctionnelle fréquentielle d’un processus maladif induisant, par un phénomène de résonnance amplificateur ou réducteur, des troubles de synchronisation et désynchronisation de populations neuronales pour l’exécution de telle ou telle tâche nécessaire à l’adaptabilité d’un être vivant.</a:t>
            </a:r>
          </a:p>
        </p:txBody>
      </p:sp>
    </p:spTree>
    <p:extLst>
      <p:ext uri="{BB962C8B-B14F-4D97-AF65-F5344CB8AC3E}">
        <p14:creationId xmlns:p14="http://schemas.microsoft.com/office/powerpoint/2010/main" val="4697795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87FEC77-936C-4859-87C9-BE77EDF7DE41}"/>
              </a:ext>
            </a:extLst>
          </p:cNvPr>
          <p:cNvSpPr txBox="1"/>
          <p:nvPr/>
        </p:nvSpPr>
        <p:spPr>
          <a:xfrm>
            <a:off x="123825" y="304800"/>
            <a:ext cx="11880606" cy="5909310"/>
          </a:xfrm>
          <a:prstGeom prst="rect">
            <a:avLst/>
          </a:prstGeom>
          <a:noFill/>
        </p:spPr>
        <p:txBody>
          <a:bodyPr wrap="square" rtlCol="0">
            <a:spAutoFit/>
          </a:bodyPr>
          <a:lstStyle/>
          <a:p>
            <a:r>
              <a:rPr lang="fr-FR" dirty="0"/>
              <a:t> Après avoir effectué notre examen de médecine classique, nous le complétons par notre démarche auriculaire sur le corps et oreille en utilisant la prise du pouls et le signal du Dr NOGIER  RAC/VAS  et un ou plusieurs détecteurs , la réponse obtenue dépendant aussi de la qualité de ce dernier.</a:t>
            </a:r>
          </a:p>
          <a:p>
            <a:endParaRPr lang="fr-FR" dirty="0"/>
          </a:p>
          <a:p>
            <a:r>
              <a:rPr lang="fr-FR" dirty="0"/>
              <a:t>La recherche s’effectue sur le corps principalement en regard des zones de souffrance signalées par le patient et au delà (le loco </a:t>
            </a:r>
            <a:r>
              <a:rPr lang="fr-FR" dirty="0" err="1"/>
              <a:t>dolenti</a:t>
            </a:r>
            <a:r>
              <a:rPr lang="fr-FR" dirty="0"/>
              <a:t> est le sommet de l’iceberg de la pathologie compensée par le système nerveux et la défense immune).</a:t>
            </a:r>
          </a:p>
          <a:p>
            <a:endParaRPr lang="fr-FR" dirty="0"/>
          </a:p>
          <a:p>
            <a:r>
              <a:rPr lang="fr-FR" dirty="0"/>
              <a:t>L’information anormale est toujours perçue sur le corps, de façon reproductible, avec un signal qualitativement augmenté  le plus souvent (RAC +) ou diminué(RAC- ) et dont on peut prendre le temps de compter le nombre.</a:t>
            </a:r>
          </a:p>
          <a:p>
            <a:r>
              <a:rPr lang="fr-FR" dirty="0"/>
              <a:t>Cela permet une cartographie pathologique corporelle dont nous vérifions la concordance avec ce que nous détectons sur l’oreille en fonction des représentations réflexes  auriculaires témoins de cette </a:t>
            </a:r>
            <a:r>
              <a:rPr lang="fr-FR" dirty="0" err="1"/>
              <a:t>pahologie</a:t>
            </a:r>
            <a:r>
              <a:rPr lang="fr-FR" dirty="0"/>
              <a:t>.</a:t>
            </a:r>
          </a:p>
          <a:p>
            <a:endParaRPr lang="fr-FR" dirty="0"/>
          </a:p>
          <a:p>
            <a:r>
              <a:rPr lang="fr-FR" dirty="0"/>
              <a:t>S’il y a concordance, l’organisme corrigera dans un délai plus ou moins long, raccourci par nos traitements.</a:t>
            </a:r>
          </a:p>
          <a:p>
            <a:endParaRPr lang="fr-FR" dirty="0"/>
          </a:p>
          <a:p>
            <a:r>
              <a:rPr lang="fr-FR" dirty="0"/>
              <a:t>L’absence de concordance indique une perturbation des voies d’information, d’élaboration de programme et de correction  du système nerveux/humorale  reliant corps et oreilles, nous empêchant  d’être informés et donc de l’aider à reprendre sa correction.</a:t>
            </a:r>
          </a:p>
          <a:p>
            <a:r>
              <a:rPr lang="fr-FR" dirty="0"/>
              <a:t>Nous sommes en présence de zones dites exclues décrites par le Dr Nogier.</a:t>
            </a:r>
          </a:p>
          <a:p>
            <a:r>
              <a:rPr lang="fr-FR" dirty="0"/>
              <a:t> </a:t>
            </a:r>
          </a:p>
          <a:p>
            <a:r>
              <a:rPr lang="fr-FR" i="1" dirty="0"/>
              <a:t>En cas d’affection hépatique, le VAS est perçu sur l’hypocondre mais peu ou pas sur l’oreille au niveau de sa représentation réflexe</a:t>
            </a:r>
            <a:r>
              <a:rPr lang="fr-FR" dirty="0"/>
              <a:t>. </a:t>
            </a:r>
          </a:p>
        </p:txBody>
      </p:sp>
      <p:sp>
        <p:nvSpPr>
          <p:cNvPr id="3" name="Espace réservé du pied de page 1">
            <a:extLst>
              <a:ext uri="{FF2B5EF4-FFF2-40B4-BE49-F238E27FC236}">
                <a16:creationId xmlns:a16="http://schemas.microsoft.com/office/drawing/2014/main" id="{C924795E-19A8-4600-BB1A-326691770659}"/>
              </a:ext>
            </a:extLst>
          </p:cNvPr>
          <p:cNvSpPr>
            <a:spLocks noGrp="1"/>
          </p:cNvSpPr>
          <p:nvPr>
            <p:ph type="ftr" sz="quarter" idx="11"/>
          </p:nvPr>
        </p:nvSpPr>
        <p:spPr>
          <a:xfrm>
            <a:off x="8077200" y="619732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17411542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1">
            <a:extLst>
              <a:ext uri="{FF2B5EF4-FFF2-40B4-BE49-F238E27FC236}">
                <a16:creationId xmlns:a16="http://schemas.microsoft.com/office/drawing/2014/main" id="{C69305F3-68C0-4C3B-B6C4-7C66EDDA10D3}"/>
              </a:ext>
            </a:extLst>
          </p:cNvPr>
          <p:cNvSpPr>
            <a:spLocks noGrp="1" noChangeArrowheads="1"/>
          </p:cNvSpPr>
          <p:nvPr>
            <p:ph type="title"/>
          </p:nvPr>
        </p:nvSpPr>
        <p:spPr>
          <a:xfrm>
            <a:off x="1238250" y="365126"/>
            <a:ext cx="9144000" cy="483958"/>
          </a:xfrm>
        </p:spPr>
        <p:txBody>
          <a:bodyPr rtlCol="0">
            <a:normAutofit fontScale="90000"/>
          </a:bodyPr>
          <a:lstStyle/>
          <a:p>
            <a:pPr algn="ctr">
              <a:defRPr/>
            </a:pPr>
            <a:br>
              <a:rPr lang="fr-FR" altLang="fr-FR" dirty="0"/>
            </a:br>
            <a:br>
              <a:rPr lang="fr-FR" altLang="fr-FR" dirty="0"/>
            </a:br>
            <a:r>
              <a:rPr lang="fr-FR" altLang="fr-FR" sz="2700" dirty="0"/>
              <a:t>Affection chronique et zone + ou - exclue</a:t>
            </a:r>
            <a:br>
              <a:rPr lang="fr-FR" altLang="fr-FR" dirty="0"/>
            </a:br>
            <a:br>
              <a:rPr lang="fr-FR" altLang="fr-FR" dirty="0"/>
            </a:br>
            <a:endParaRPr lang="fr-FR" altLang="fr-FR" dirty="0"/>
          </a:p>
        </p:txBody>
      </p:sp>
      <p:sp>
        <p:nvSpPr>
          <p:cNvPr id="164867" name="Espace réservé du contenu 6">
            <a:extLst>
              <a:ext uri="{FF2B5EF4-FFF2-40B4-BE49-F238E27FC236}">
                <a16:creationId xmlns:a16="http://schemas.microsoft.com/office/drawing/2014/main" id="{20642B99-16C8-4D40-92EC-3E0729D5FC32}"/>
              </a:ext>
            </a:extLst>
          </p:cNvPr>
          <p:cNvSpPr>
            <a:spLocks noGrp="1" noChangeArrowheads="1"/>
          </p:cNvSpPr>
          <p:nvPr>
            <p:ph idx="1"/>
          </p:nvPr>
        </p:nvSpPr>
        <p:spPr>
          <a:xfrm>
            <a:off x="895349" y="1407887"/>
            <a:ext cx="10170215" cy="4601029"/>
          </a:xfrm>
        </p:spPr>
        <p:txBody>
          <a:bodyPr>
            <a:normAutofit/>
          </a:bodyPr>
          <a:lstStyle/>
          <a:p>
            <a:pPr marL="0" indent="0">
              <a:lnSpc>
                <a:spcPct val="107000"/>
              </a:lnSpc>
              <a:spcBef>
                <a:spcPct val="0"/>
              </a:spcBef>
              <a:spcAft>
                <a:spcPts val="800"/>
              </a:spcAft>
              <a:buNone/>
            </a:pPr>
            <a:r>
              <a:rPr lang="fr-FR" altLang="fr-FR" sz="1800" b="1" i="1" dirty="0">
                <a:solidFill>
                  <a:srgbClr val="000000"/>
                </a:solidFill>
                <a:latin typeface="+mj-lt"/>
                <a:ea typeface="Arial" panose="020B0604020202020204" pitchFamily="34" charset="0"/>
                <a:cs typeface="Times New Roman" panose="02020603050405020304" pitchFamily="18" charset="0"/>
              </a:rPr>
              <a:t>La notion de ZONE EXCLUE a été introduite par le Dr Paul NOGIER.</a:t>
            </a:r>
            <a:endParaRPr lang="fr-FR" altLang="fr-FR" sz="1800" b="1" i="1" dirty="0">
              <a:latin typeface="+mj-lt"/>
              <a:ea typeface="Arial" panose="020B0604020202020204" pitchFamily="34" charset="0"/>
              <a:cs typeface="Times New Roman" panose="02020603050405020304" pitchFamily="18" charset="0"/>
            </a:endParaRPr>
          </a:p>
          <a:p>
            <a:pPr marL="0" indent="0">
              <a:lnSpc>
                <a:spcPct val="107000"/>
              </a:lnSpc>
              <a:spcAft>
                <a:spcPts val="800"/>
              </a:spcAft>
              <a:buNone/>
            </a:pPr>
            <a:r>
              <a:rPr lang="fr-FR" altLang="fr-FR" sz="1800" b="1" i="1" dirty="0">
                <a:solidFill>
                  <a:srgbClr val="000000"/>
                </a:solidFill>
                <a:latin typeface="+mj-lt"/>
                <a:ea typeface="Arial" panose="020B0604020202020204" pitchFamily="34" charset="0"/>
                <a:cs typeface="Times New Roman" panose="02020603050405020304" pitchFamily="18" charset="0"/>
              </a:rPr>
              <a:t>Comparant en pathologie les informations anormales qu’il détectait sur le corps avec celles répertoriées sur l’oreille, il s’aperçut que dans un grand nombre de cas qui étaient difficiles à résoudre, l’information témoignant du dysfonctionnement maladif était perçue sur le corps mais peu ou pas au niveau auriculaire.</a:t>
            </a:r>
            <a:endParaRPr lang="fr-FR" altLang="fr-FR" sz="1800" b="1" i="1" dirty="0">
              <a:latin typeface="+mj-lt"/>
              <a:ea typeface="Arial" panose="020B0604020202020204" pitchFamily="34" charset="0"/>
              <a:cs typeface="Times New Roman" panose="02020603050405020304" pitchFamily="18" charset="0"/>
            </a:endParaRPr>
          </a:p>
          <a:p>
            <a:pPr marL="0" indent="0">
              <a:lnSpc>
                <a:spcPct val="107000"/>
              </a:lnSpc>
              <a:spcAft>
                <a:spcPts val="800"/>
              </a:spcAft>
              <a:buNone/>
            </a:pPr>
            <a:r>
              <a:rPr lang="fr-FR" altLang="fr-FR" sz="1800" b="1" i="1" dirty="0">
                <a:solidFill>
                  <a:srgbClr val="000000"/>
                </a:solidFill>
                <a:latin typeface="+mj-lt"/>
                <a:ea typeface="Arial" panose="020B0604020202020204" pitchFamily="34" charset="0"/>
                <a:cs typeface="Times New Roman" panose="02020603050405020304" pitchFamily="18" charset="0"/>
              </a:rPr>
              <a:t>Il émit l’hypothèse que ces zones +/- exclues, en rapport avec des affections chroniques, correspondaient à des atteintes témoignant d’un mauvais contrôle par l’organisme de ces zones</a:t>
            </a:r>
            <a:r>
              <a:rPr lang="fr-FR" altLang="fr-FR" sz="1800" i="1" dirty="0">
                <a:solidFill>
                  <a:srgbClr val="000000"/>
                </a:solidFill>
                <a:latin typeface="+mj-lt"/>
                <a:ea typeface="Arial" panose="020B0604020202020204" pitchFamily="34" charset="0"/>
                <a:cs typeface="Times New Roman" panose="02020603050405020304" pitchFamily="18" charset="0"/>
              </a:rPr>
              <a:t>..</a:t>
            </a:r>
            <a:endParaRPr lang="fr-FR" altLang="fr-FR" sz="1800" i="1" dirty="0">
              <a:latin typeface="+mj-lt"/>
              <a:ea typeface="Arial" panose="020B0604020202020204" pitchFamily="34" charset="0"/>
              <a:cs typeface="Times New Roman" panose="02020603050405020304" pitchFamily="18" charset="0"/>
            </a:endParaRPr>
          </a:p>
          <a:p>
            <a:pPr marL="0" indent="0">
              <a:lnSpc>
                <a:spcPct val="107000"/>
              </a:lnSpc>
              <a:spcBef>
                <a:spcPct val="0"/>
              </a:spcBef>
              <a:spcAft>
                <a:spcPts val="800"/>
              </a:spcAft>
              <a:buNone/>
            </a:pPr>
            <a:endParaRPr lang="fr-FR" altLang="fr-FR" sz="1800" dirty="0">
              <a:solidFill>
                <a:srgbClr val="000000"/>
              </a:solidFill>
              <a:latin typeface="+mj-lt"/>
              <a:ea typeface="Arial" panose="020B0604020202020204" pitchFamily="34" charset="0"/>
              <a:cs typeface="Times New Roman" panose="02020603050405020304" pitchFamily="18" charset="0"/>
            </a:endParaRPr>
          </a:p>
          <a:p>
            <a:pPr marL="0" indent="0">
              <a:lnSpc>
                <a:spcPct val="107000"/>
              </a:lnSpc>
              <a:spcBef>
                <a:spcPct val="0"/>
              </a:spcBef>
              <a:spcAft>
                <a:spcPts val="800"/>
              </a:spcAft>
              <a:buNone/>
            </a:pPr>
            <a:r>
              <a:rPr lang="fr-FR" altLang="fr-FR" sz="1800" dirty="0">
                <a:solidFill>
                  <a:srgbClr val="000000"/>
                </a:solidFill>
                <a:latin typeface="+mj-lt"/>
                <a:ea typeface="Arial" panose="020B0604020202020204" pitchFamily="34" charset="0"/>
                <a:cs typeface="Times New Roman" panose="02020603050405020304" pitchFamily="18" charset="0"/>
              </a:rPr>
              <a:t>L’oreille est topographiquement située en regard des centres segmentaires et supra segmentaires et connections du système nerveux qui seraient, à ce niveau, moins efficients car ayant une adaptabilité d’information, programmation ou correction fonctionnellement parasitée.</a:t>
            </a:r>
          </a:p>
          <a:p>
            <a:pPr marL="0" indent="0"/>
            <a:endParaRPr lang="fr-FR" altLang="fr-FR" dirty="0">
              <a:ea typeface="Arial" panose="020B0604020202020204" pitchFamily="34" charset="0"/>
              <a:cs typeface="Times New Roman" panose="02020603050405020304" pitchFamily="18" charset="0"/>
            </a:endParaRPr>
          </a:p>
        </p:txBody>
      </p:sp>
      <p:sp>
        <p:nvSpPr>
          <p:cNvPr id="7" name="Espace réservé du pied de page 1">
            <a:extLst>
              <a:ext uri="{FF2B5EF4-FFF2-40B4-BE49-F238E27FC236}">
                <a16:creationId xmlns:a16="http://schemas.microsoft.com/office/drawing/2014/main" id="{629242C7-0638-4400-994C-D0003F49B16F}"/>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a:extLst>
              <a:ext uri="{FF2B5EF4-FFF2-40B4-BE49-F238E27FC236}">
                <a16:creationId xmlns:a16="http://schemas.microsoft.com/office/drawing/2014/main" id="{94335471-C57A-4AB6-BE16-6293E93C896C}"/>
              </a:ext>
            </a:extLst>
          </p:cNvPr>
          <p:cNvGrpSpPr/>
          <p:nvPr/>
        </p:nvGrpSpPr>
        <p:grpSpPr>
          <a:xfrm>
            <a:off x="181065" y="2607061"/>
            <a:ext cx="3392996" cy="4069390"/>
            <a:chOff x="85628" y="801522"/>
            <a:chExt cx="4154902" cy="4925860"/>
          </a:xfrm>
        </p:grpSpPr>
        <p:grpSp>
          <p:nvGrpSpPr>
            <p:cNvPr id="27" name="Groupe 26">
              <a:extLst>
                <a:ext uri="{FF2B5EF4-FFF2-40B4-BE49-F238E27FC236}">
                  <a16:creationId xmlns:a16="http://schemas.microsoft.com/office/drawing/2014/main" id="{ABE3EB49-5EDD-48E7-8B96-5D86441FDEE0}"/>
                </a:ext>
              </a:extLst>
            </p:cNvPr>
            <p:cNvGrpSpPr/>
            <p:nvPr/>
          </p:nvGrpSpPr>
          <p:grpSpPr>
            <a:xfrm>
              <a:off x="85628" y="801522"/>
              <a:ext cx="4154902" cy="4925860"/>
              <a:chOff x="1392451" y="584352"/>
              <a:chExt cx="4105390" cy="4925859"/>
            </a:xfrm>
          </p:grpSpPr>
          <p:pic>
            <p:nvPicPr>
              <p:cNvPr id="4" name="Image 3">
                <a:extLst>
                  <a:ext uri="{FF2B5EF4-FFF2-40B4-BE49-F238E27FC236}">
                    <a16:creationId xmlns:a16="http://schemas.microsoft.com/office/drawing/2014/main" id="{FB682FA0-A545-4466-BBDC-9F5DBF652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988" y="1347786"/>
                <a:ext cx="1924050" cy="4162425"/>
              </a:xfrm>
              <a:prstGeom prst="rect">
                <a:avLst/>
              </a:prstGeom>
            </p:spPr>
          </p:pic>
          <p:sp>
            <p:nvSpPr>
              <p:cNvPr id="13" name="Ellipse 12">
                <a:extLst>
                  <a:ext uri="{FF2B5EF4-FFF2-40B4-BE49-F238E27FC236}">
                    <a16:creationId xmlns:a16="http://schemas.microsoft.com/office/drawing/2014/main" id="{980DDFD2-4C5D-4CE4-A536-DCEE7E4915D4}"/>
                  </a:ext>
                </a:extLst>
              </p:cNvPr>
              <p:cNvSpPr/>
              <p:nvPr/>
            </p:nvSpPr>
            <p:spPr>
              <a:xfrm>
                <a:off x="3362632" y="2846439"/>
                <a:ext cx="221225" cy="208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courbe vers la gauche 16">
                <a:extLst>
                  <a:ext uri="{FF2B5EF4-FFF2-40B4-BE49-F238E27FC236}">
                    <a16:creationId xmlns:a16="http://schemas.microsoft.com/office/drawing/2014/main" id="{DD323E3D-FC5B-4A61-9BCA-5E0D6CE228D6}"/>
                  </a:ext>
                </a:extLst>
              </p:cNvPr>
              <p:cNvSpPr/>
              <p:nvPr/>
            </p:nvSpPr>
            <p:spPr>
              <a:xfrm rot="678409">
                <a:off x="3740186" y="1458257"/>
                <a:ext cx="531159" cy="16472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Flèche : courbe vers la gauche 18">
                <a:extLst>
                  <a:ext uri="{FF2B5EF4-FFF2-40B4-BE49-F238E27FC236}">
                    <a16:creationId xmlns:a16="http://schemas.microsoft.com/office/drawing/2014/main" id="{84A15EA5-49C0-4057-B1E3-A415DC00E91E}"/>
                  </a:ext>
                </a:extLst>
              </p:cNvPr>
              <p:cNvSpPr/>
              <p:nvPr/>
            </p:nvSpPr>
            <p:spPr>
              <a:xfrm rot="11419003">
                <a:off x="2958578" y="1441557"/>
                <a:ext cx="396688" cy="14455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Flèche : en arc 19">
                <a:extLst>
                  <a:ext uri="{FF2B5EF4-FFF2-40B4-BE49-F238E27FC236}">
                    <a16:creationId xmlns:a16="http://schemas.microsoft.com/office/drawing/2014/main" id="{F6896921-FEC2-47E1-9AC3-670908F454F2}"/>
                  </a:ext>
                </a:extLst>
              </p:cNvPr>
              <p:cNvSpPr/>
              <p:nvPr/>
            </p:nvSpPr>
            <p:spPr>
              <a:xfrm>
                <a:off x="3463603" y="1105762"/>
                <a:ext cx="386063" cy="46657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ZoneTexte 20">
                <a:extLst>
                  <a:ext uri="{FF2B5EF4-FFF2-40B4-BE49-F238E27FC236}">
                    <a16:creationId xmlns:a16="http://schemas.microsoft.com/office/drawing/2014/main" id="{8DE3AC7F-1F8D-481B-9BB4-C3CD9953964E}"/>
                  </a:ext>
                </a:extLst>
              </p:cNvPr>
              <p:cNvSpPr txBox="1"/>
              <p:nvPr/>
            </p:nvSpPr>
            <p:spPr>
              <a:xfrm>
                <a:off x="1392451" y="1882589"/>
                <a:ext cx="1498669" cy="633340"/>
              </a:xfrm>
              <a:prstGeom prst="rect">
                <a:avLst/>
              </a:prstGeom>
              <a:noFill/>
            </p:spPr>
            <p:txBody>
              <a:bodyPr wrap="square" rtlCol="0">
                <a:spAutoFit/>
              </a:bodyPr>
              <a:lstStyle/>
              <a:p>
                <a:r>
                  <a:rPr lang="fr-FR" sz="1400" dirty="0"/>
                  <a:t>Voie d’information</a:t>
                </a:r>
              </a:p>
            </p:txBody>
          </p:sp>
          <p:sp>
            <p:nvSpPr>
              <p:cNvPr id="22" name="ZoneTexte 21">
                <a:extLst>
                  <a:ext uri="{FF2B5EF4-FFF2-40B4-BE49-F238E27FC236}">
                    <a16:creationId xmlns:a16="http://schemas.microsoft.com/office/drawing/2014/main" id="{C18601DB-BCDE-4856-A34D-44E3078529CE}"/>
                  </a:ext>
                </a:extLst>
              </p:cNvPr>
              <p:cNvSpPr txBox="1"/>
              <p:nvPr/>
            </p:nvSpPr>
            <p:spPr>
              <a:xfrm>
                <a:off x="4314499" y="1880347"/>
                <a:ext cx="1183342" cy="523220"/>
              </a:xfrm>
              <a:prstGeom prst="rect">
                <a:avLst/>
              </a:prstGeom>
              <a:noFill/>
            </p:spPr>
            <p:txBody>
              <a:bodyPr wrap="square" rtlCol="0">
                <a:spAutoFit/>
              </a:bodyPr>
              <a:lstStyle/>
              <a:p>
                <a:r>
                  <a:rPr lang="fr-FR" sz="1400" dirty="0"/>
                  <a:t>Voie de correction</a:t>
                </a:r>
              </a:p>
            </p:txBody>
          </p:sp>
          <p:sp>
            <p:nvSpPr>
              <p:cNvPr id="23" name="ZoneTexte 22">
                <a:extLst>
                  <a:ext uri="{FF2B5EF4-FFF2-40B4-BE49-F238E27FC236}">
                    <a16:creationId xmlns:a16="http://schemas.microsoft.com/office/drawing/2014/main" id="{5D18680A-C767-485C-BE76-71ADC3FF841D}"/>
                  </a:ext>
                </a:extLst>
              </p:cNvPr>
              <p:cNvSpPr txBox="1"/>
              <p:nvPr/>
            </p:nvSpPr>
            <p:spPr>
              <a:xfrm>
                <a:off x="3244333" y="584352"/>
                <a:ext cx="1183342" cy="523220"/>
              </a:xfrm>
              <a:prstGeom prst="rect">
                <a:avLst/>
              </a:prstGeom>
              <a:noFill/>
            </p:spPr>
            <p:txBody>
              <a:bodyPr wrap="square" rtlCol="0">
                <a:spAutoFit/>
              </a:bodyPr>
              <a:lstStyle/>
              <a:p>
                <a:r>
                  <a:rPr lang="fr-FR" sz="1400" dirty="0"/>
                  <a:t>Centre de  traitement</a:t>
                </a:r>
              </a:p>
            </p:txBody>
          </p:sp>
          <p:sp>
            <p:nvSpPr>
              <p:cNvPr id="24" name="ZoneTexte 23">
                <a:extLst>
                  <a:ext uri="{FF2B5EF4-FFF2-40B4-BE49-F238E27FC236}">
                    <a16:creationId xmlns:a16="http://schemas.microsoft.com/office/drawing/2014/main" id="{B61A0E44-D565-4F76-96C0-26D666FC16F8}"/>
                  </a:ext>
                </a:extLst>
              </p:cNvPr>
              <p:cNvSpPr txBox="1"/>
              <p:nvPr/>
            </p:nvSpPr>
            <p:spPr>
              <a:xfrm>
                <a:off x="1778804" y="2689009"/>
                <a:ext cx="1183342" cy="307777"/>
              </a:xfrm>
              <a:prstGeom prst="rect">
                <a:avLst/>
              </a:prstGeom>
              <a:noFill/>
            </p:spPr>
            <p:txBody>
              <a:bodyPr wrap="square" rtlCol="0">
                <a:spAutoFit/>
              </a:bodyPr>
              <a:lstStyle/>
              <a:p>
                <a:r>
                  <a:rPr lang="fr-FR" sz="1400" dirty="0"/>
                  <a:t>Zone du Foie</a:t>
                </a:r>
              </a:p>
            </p:txBody>
          </p:sp>
        </p:grpSp>
        <p:cxnSp>
          <p:nvCxnSpPr>
            <p:cNvPr id="26" name="Connecteur droit avec flèche 25">
              <a:extLst>
                <a:ext uri="{FF2B5EF4-FFF2-40B4-BE49-F238E27FC236}">
                  <a16:creationId xmlns:a16="http://schemas.microsoft.com/office/drawing/2014/main" id="{3D40EED5-18FC-4E8C-B548-CFC453CDF29E}"/>
                </a:ext>
              </a:extLst>
            </p:cNvPr>
            <p:cNvCxnSpPr>
              <a:endCxn id="13" idx="2"/>
            </p:cNvCxnSpPr>
            <p:nvPr/>
          </p:nvCxnSpPr>
          <p:spPr>
            <a:xfrm>
              <a:off x="1529322" y="3128121"/>
              <a:ext cx="550248" cy="396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41" name="ZoneTexte 40">
            <a:extLst>
              <a:ext uri="{FF2B5EF4-FFF2-40B4-BE49-F238E27FC236}">
                <a16:creationId xmlns:a16="http://schemas.microsoft.com/office/drawing/2014/main" id="{51A79568-15EB-4286-96CC-6139F8E2D470}"/>
              </a:ext>
            </a:extLst>
          </p:cNvPr>
          <p:cNvSpPr txBox="1"/>
          <p:nvPr/>
        </p:nvSpPr>
        <p:spPr>
          <a:xfrm>
            <a:off x="338617" y="179392"/>
            <a:ext cx="11133888" cy="2677656"/>
          </a:xfrm>
          <a:prstGeom prst="rect">
            <a:avLst/>
          </a:prstGeom>
          <a:noFill/>
        </p:spPr>
        <p:txBody>
          <a:bodyPr wrap="square" rtlCol="0">
            <a:spAutoFit/>
          </a:bodyPr>
          <a:lstStyle/>
          <a:p>
            <a:r>
              <a:rPr lang="fr-FR" sz="2400" dirty="0">
                <a:latin typeface="+mj-lt"/>
              </a:rPr>
              <a:t>Transfert et Zone exclue</a:t>
            </a:r>
          </a:p>
          <a:p>
            <a:endParaRPr lang="fr-FR" dirty="0">
              <a:latin typeface="+mj-lt"/>
            </a:endParaRPr>
          </a:p>
          <a:p>
            <a:r>
              <a:rPr lang="fr-FR" dirty="0">
                <a:latin typeface="+mj-lt"/>
              </a:rPr>
              <a:t>L’étude des transferts se fait par projection lumineuse et au contact cutané du filtre couleur : d’un point à un autre du corps et/ou oreille et/ou milieu extérieur. Normalité pas de réponse RAC, pathologie réponse RAC +.</a:t>
            </a:r>
          </a:p>
          <a:p>
            <a:endParaRPr lang="fr-FR" dirty="0">
              <a:latin typeface="+mj-lt"/>
            </a:endParaRPr>
          </a:p>
          <a:p>
            <a:r>
              <a:rPr lang="fr-FR" dirty="0">
                <a:latin typeface="+mj-lt"/>
              </a:rPr>
              <a:t>En pathologie, elle permet d’étudier le sens de la communication faussée entre 2 points ou régions corps/oreille/milieu extérieur. Mais la pathologie ne fait qu’amplifier un phénomène physiologie plus discret et subtil, que le pouls perçoit sous forme de RAC anormaux.</a:t>
            </a:r>
          </a:p>
          <a:p>
            <a:endParaRPr lang="fr-FR" dirty="0"/>
          </a:p>
        </p:txBody>
      </p:sp>
      <p:sp>
        <p:nvSpPr>
          <p:cNvPr id="42" name="ZoneTexte 41">
            <a:extLst>
              <a:ext uri="{FF2B5EF4-FFF2-40B4-BE49-F238E27FC236}">
                <a16:creationId xmlns:a16="http://schemas.microsoft.com/office/drawing/2014/main" id="{6E6AB6B6-E623-4066-A6CA-BE352EBB1CFF}"/>
              </a:ext>
            </a:extLst>
          </p:cNvPr>
          <p:cNvSpPr txBox="1"/>
          <p:nvPr/>
        </p:nvSpPr>
        <p:spPr>
          <a:xfrm>
            <a:off x="8059405" y="2512147"/>
            <a:ext cx="3413100" cy="2554545"/>
          </a:xfrm>
          <a:prstGeom prst="rect">
            <a:avLst/>
          </a:prstGeom>
          <a:noFill/>
        </p:spPr>
        <p:txBody>
          <a:bodyPr wrap="square" rtlCol="0">
            <a:spAutoFit/>
          </a:bodyPr>
          <a:lstStyle/>
          <a:p>
            <a:r>
              <a:rPr lang="fr-FR" dirty="0"/>
              <a:t>1 </a:t>
            </a:r>
            <a:r>
              <a:rPr lang="fr-FR" sz="1600" dirty="0"/>
              <a:t>blocage des voies d’information : le cerveau est tranquille car non informé</a:t>
            </a:r>
          </a:p>
          <a:p>
            <a:endParaRPr lang="fr-FR" dirty="0"/>
          </a:p>
          <a:p>
            <a:r>
              <a:rPr lang="fr-FR" dirty="0"/>
              <a:t>2 </a:t>
            </a:r>
            <a:r>
              <a:rPr lang="fr-FR" sz="1600" dirty="0"/>
              <a:t>blocage du centre de traitement : le cerveau n’arrive pas à corriger</a:t>
            </a:r>
          </a:p>
          <a:p>
            <a:endParaRPr lang="fr-FR" dirty="0"/>
          </a:p>
          <a:p>
            <a:r>
              <a:rPr lang="fr-FR" dirty="0"/>
              <a:t>3 </a:t>
            </a:r>
            <a:r>
              <a:rPr lang="fr-FR" sz="1600" dirty="0"/>
              <a:t>blocage des voies de correction : le cerveau envoie l’ordre de correction, mais rien ne se passe…</a:t>
            </a:r>
          </a:p>
        </p:txBody>
      </p:sp>
      <p:grpSp>
        <p:nvGrpSpPr>
          <p:cNvPr id="50" name="Groupe 49">
            <a:extLst>
              <a:ext uri="{FF2B5EF4-FFF2-40B4-BE49-F238E27FC236}">
                <a16:creationId xmlns:a16="http://schemas.microsoft.com/office/drawing/2014/main" id="{D3C2DE4A-2462-470A-9293-888FD84FC3D4}"/>
              </a:ext>
            </a:extLst>
          </p:cNvPr>
          <p:cNvGrpSpPr/>
          <p:nvPr/>
        </p:nvGrpSpPr>
        <p:grpSpPr>
          <a:xfrm>
            <a:off x="4113096" y="2521158"/>
            <a:ext cx="3335053" cy="4155293"/>
            <a:chOff x="4057954" y="793081"/>
            <a:chExt cx="4185889" cy="4925860"/>
          </a:xfrm>
        </p:grpSpPr>
        <p:grpSp>
          <p:nvGrpSpPr>
            <p:cNvPr id="43" name="Groupe 42">
              <a:extLst>
                <a:ext uri="{FF2B5EF4-FFF2-40B4-BE49-F238E27FC236}">
                  <a16:creationId xmlns:a16="http://schemas.microsoft.com/office/drawing/2014/main" id="{62EA72CE-02E7-4531-B470-B1989D17B6DC}"/>
                </a:ext>
              </a:extLst>
            </p:cNvPr>
            <p:cNvGrpSpPr/>
            <p:nvPr/>
          </p:nvGrpSpPr>
          <p:grpSpPr>
            <a:xfrm>
              <a:off x="4057954" y="793081"/>
              <a:ext cx="4185889" cy="4925860"/>
              <a:chOff x="5745885" y="801522"/>
              <a:chExt cx="4185889" cy="4925860"/>
            </a:xfrm>
          </p:grpSpPr>
          <p:grpSp>
            <p:nvGrpSpPr>
              <p:cNvPr id="28" name="Groupe 27">
                <a:extLst>
                  <a:ext uri="{FF2B5EF4-FFF2-40B4-BE49-F238E27FC236}">
                    <a16:creationId xmlns:a16="http://schemas.microsoft.com/office/drawing/2014/main" id="{08DE91B2-77E6-49EF-AC4E-487EB63FCC43}"/>
                  </a:ext>
                </a:extLst>
              </p:cNvPr>
              <p:cNvGrpSpPr/>
              <p:nvPr/>
            </p:nvGrpSpPr>
            <p:grpSpPr>
              <a:xfrm>
                <a:off x="5745885" y="801522"/>
                <a:ext cx="4185889" cy="4925860"/>
                <a:chOff x="1361833" y="584352"/>
                <a:chExt cx="4136008" cy="4925859"/>
              </a:xfrm>
            </p:grpSpPr>
            <p:pic>
              <p:nvPicPr>
                <p:cNvPr id="29" name="Image 28">
                  <a:extLst>
                    <a:ext uri="{FF2B5EF4-FFF2-40B4-BE49-F238E27FC236}">
                      <a16:creationId xmlns:a16="http://schemas.microsoft.com/office/drawing/2014/main" id="{06E4F4F2-6C38-4872-BB76-E52665868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988" y="1347786"/>
                  <a:ext cx="1924050" cy="4162425"/>
                </a:xfrm>
                <a:prstGeom prst="rect">
                  <a:avLst/>
                </a:prstGeom>
              </p:spPr>
            </p:pic>
            <p:sp>
              <p:nvSpPr>
                <p:cNvPr id="30" name="Ellipse 29">
                  <a:extLst>
                    <a:ext uri="{FF2B5EF4-FFF2-40B4-BE49-F238E27FC236}">
                      <a16:creationId xmlns:a16="http://schemas.microsoft.com/office/drawing/2014/main" id="{F34C5807-9B20-4915-B24D-249B95F87914}"/>
                    </a:ext>
                  </a:extLst>
                </p:cNvPr>
                <p:cNvSpPr/>
                <p:nvPr/>
              </p:nvSpPr>
              <p:spPr>
                <a:xfrm>
                  <a:off x="3362632" y="2846439"/>
                  <a:ext cx="221225" cy="208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courbe vers la gauche 30">
                  <a:extLst>
                    <a:ext uri="{FF2B5EF4-FFF2-40B4-BE49-F238E27FC236}">
                      <a16:creationId xmlns:a16="http://schemas.microsoft.com/office/drawing/2014/main" id="{93740BCF-B9B5-4632-A32E-2042E97ECD54}"/>
                    </a:ext>
                  </a:extLst>
                </p:cNvPr>
                <p:cNvSpPr/>
                <p:nvPr/>
              </p:nvSpPr>
              <p:spPr>
                <a:xfrm rot="678409">
                  <a:off x="3740186" y="1458257"/>
                  <a:ext cx="531159" cy="16472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Flèche : courbe vers la gauche 31">
                  <a:extLst>
                    <a:ext uri="{FF2B5EF4-FFF2-40B4-BE49-F238E27FC236}">
                      <a16:creationId xmlns:a16="http://schemas.microsoft.com/office/drawing/2014/main" id="{B4DF501D-C216-4066-9474-03C987A50F08}"/>
                    </a:ext>
                  </a:extLst>
                </p:cNvPr>
                <p:cNvSpPr/>
                <p:nvPr/>
              </p:nvSpPr>
              <p:spPr>
                <a:xfrm rot="11419003">
                  <a:off x="2958578" y="1441557"/>
                  <a:ext cx="396688" cy="14455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Flèche : en arc 32">
                  <a:extLst>
                    <a:ext uri="{FF2B5EF4-FFF2-40B4-BE49-F238E27FC236}">
                      <a16:creationId xmlns:a16="http://schemas.microsoft.com/office/drawing/2014/main" id="{2229FC44-AF3B-4B9D-9B57-D934D9251BC3}"/>
                    </a:ext>
                  </a:extLst>
                </p:cNvPr>
                <p:cNvSpPr/>
                <p:nvPr/>
              </p:nvSpPr>
              <p:spPr>
                <a:xfrm>
                  <a:off x="3463603" y="1105762"/>
                  <a:ext cx="386063" cy="46657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ZoneTexte 33">
                  <a:extLst>
                    <a:ext uri="{FF2B5EF4-FFF2-40B4-BE49-F238E27FC236}">
                      <a16:creationId xmlns:a16="http://schemas.microsoft.com/office/drawing/2014/main" id="{BADF2559-5CEC-4D24-BF78-BF2C4700C600}"/>
                    </a:ext>
                  </a:extLst>
                </p:cNvPr>
                <p:cNvSpPr txBox="1"/>
                <p:nvPr/>
              </p:nvSpPr>
              <p:spPr>
                <a:xfrm>
                  <a:off x="1361833" y="1882588"/>
                  <a:ext cx="1529285" cy="620247"/>
                </a:xfrm>
                <a:prstGeom prst="rect">
                  <a:avLst/>
                </a:prstGeom>
                <a:noFill/>
              </p:spPr>
              <p:txBody>
                <a:bodyPr wrap="square" rtlCol="0">
                  <a:spAutoFit/>
                </a:bodyPr>
                <a:lstStyle/>
                <a:p>
                  <a:pPr algn="r"/>
                  <a:r>
                    <a:rPr lang="fr-FR" sz="1400" dirty="0"/>
                    <a:t>Voie d’information</a:t>
                  </a:r>
                </a:p>
              </p:txBody>
            </p:sp>
            <p:sp>
              <p:nvSpPr>
                <p:cNvPr id="35" name="ZoneTexte 34">
                  <a:extLst>
                    <a:ext uri="{FF2B5EF4-FFF2-40B4-BE49-F238E27FC236}">
                      <a16:creationId xmlns:a16="http://schemas.microsoft.com/office/drawing/2014/main" id="{ABAC103A-3DEF-45F0-8836-5C3E18028747}"/>
                    </a:ext>
                  </a:extLst>
                </p:cNvPr>
                <p:cNvSpPr txBox="1"/>
                <p:nvPr/>
              </p:nvSpPr>
              <p:spPr>
                <a:xfrm>
                  <a:off x="4314499" y="1880347"/>
                  <a:ext cx="1183342" cy="523220"/>
                </a:xfrm>
                <a:prstGeom prst="rect">
                  <a:avLst/>
                </a:prstGeom>
                <a:noFill/>
              </p:spPr>
              <p:txBody>
                <a:bodyPr wrap="square" rtlCol="0">
                  <a:spAutoFit/>
                </a:bodyPr>
                <a:lstStyle/>
                <a:p>
                  <a:r>
                    <a:rPr lang="fr-FR" sz="1400" dirty="0"/>
                    <a:t>Voie de correction</a:t>
                  </a:r>
                </a:p>
              </p:txBody>
            </p:sp>
            <p:sp>
              <p:nvSpPr>
                <p:cNvPr id="36" name="ZoneTexte 35">
                  <a:extLst>
                    <a:ext uri="{FF2B5EF4-FFF2-40B4-BE49-F238E27FC236}">
                      <a16:creationId xmlns:a16="http://schemas.microsoft.com/office/drawing/2014/main" id="{F7F1B17D-CFEA-4810-90FE-3B480FE6D47F}"/>
                    </a:ext>
                  </a:extLst>
                </p:cNvPr>
                <p:cNvSpPr txBox="1"/>
                <p:nvPr/>
              </p:nvSpPr>
              <p:spPr>
                <a:xfrm>
                  <a:off x="3244333" y="584352"/>
                  <a:ext cx="1212880" cy="620247"/>
                </a:xfrm>
                <a:prstGeom prst="rect">
                  <a:avLst/>
                </a:prstGeom>
                <a:noFill/>
              </p:spPr>
              <p:txBody>
                <a:bodyPr wrap="square" rtlCol="0">
                  <a:spAutoFit/>
                </a:bodyPr>
                <a:lstStyle/>
                <a:p>
                  <a:r>
                    <a:rPr lang="fr-FR" sz="1400" dirty="0"/>
                    <a:t>Centre de  traitement</a:t>
                  </a:r>
                </a:p>
              </p:txBody>
            </p:sp>
            <p:sp>
              <p:nvSpPr>
                <p:cNvPr id="37" name="ZoneTexte 36">
                  <a:extLst>
                    <a:ext uri="{FF2B5EF4-FFF2-40B4-BE49-F238E27FC236}">
                      <a16:creationId xmlns:a16="http://schemas.microsoft.com/office/drawing/2014/main" id="{EB3FDD38-434D-4CD2-BABD-09713CD0487C}"/>
                    </a:ext>
                  </a:extLst>
                </p:cNvPr>
                <p:cNvSpPr txBox="1"/>
                <p:nvPr/>
              </p:nvSpPr>
              <p:spPr>
                <a:xfrm>
                  <a:off x="1778804" y="2689009"/>
                  <a:ext cx="1183342" cy="307777"/>
                </a:xfrm>
                <a:prstGeom prst="rect">
                  <a:avLst/>
                </a:prstGeom>
                <a:noFill/>
              </p:spPr>
              <p:txBody>
                <a:bodyPr wrap="square" rtlCol="0">
                  <a:spAutoFit/>
                </a:bodyPr>
                <a:lstStyle/>
                <a:p>
                  <a:r>
                    <a:rPr lang="fr-FR" sz="1400" dirty="0"/>
                    <a:t>Zone du Foie</a:t>
                  </a:r>
                </a:p>
              </p:txBody>
            </p:sp>
          </p:grpSp>
          <p:sp>
            <p:nvSpPr>
              <p:cNvPr id="38" name="Signe de multiplication 37">
                <a:extLst>
                  <a:ext uri="{FF2B5EF4-FFF2-40B4-BE49-F238E27FC236}">
                    <a16:creationId xmlns:a16="http://schemas.microsoft.com/office/drawing/2014/main" id="{3095D842-4803-47EF-A315-D81943D968CE}"/>
                  </a:ext>
                </a:extLst>
              </p:cNvPr>
              <p:cNvSpPr/>
              <p:nvPr/>
            </p:nvSpPr>
            <p:spPr>
              <a:xfrm>
                <a:off x="7235690" y="2227617"/>
                <a:ext cx="261617" cy="30777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Signe de multiplication 38">
                <a:extLst>
                  <a:ext uri="{FF2B5EF4-FFF2-40B4-BE49-F238E27FC236}">
                    <a16:creationId xmlns:a16="http://schemas.microsoft.com/office/drawing/2014/main" id="{263D3973-3196-4868-9D6E-A4EBCF7510E8}"/>
                  </a:ext>
                </a:extLst>
              </p:cNvPr>
              <p:cNvSpPr/>
              <p:nvPr/>
            </p:nvSpPr>
            <p:spPr>
              <a:xfrm>
                <a:off x="7937553" y="1209720"/>
                <a:ext cx="261617" cy="30777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Signe de multiplication 39">
                <a:extLst>
                  <a:ext uri="{FF2B5EF4-FFF2-40B4-BE49-F238E27FC236}">
                    <a16:creationId xmlns:a16="http://schemas.microsoft.com/office/drawing/2014/main" id="{BB8B3DB4-BFD7-4ACE-9870-F0DB47C524BB}"/>
                  </a:ext>
                </a:extLst>
              </p:cNvPr>
              <p:cNvSpPr/>
              <p:nvPr/>
            </p:nvSpPr>
            <p:spPr>
              <a:xfrm>
                <a:off x="8585136" y="2207479"/>
                <a:ext cx="261617" cy="30777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43">
              <a:extLst>
                <a:ext uri="{FF2B5EF4-FFF2-40B4-BE49-F238E27FC236}">
                  <a16:creationId xmlns:a16="http://schemas.microsoft.com/office/drawing/2014/main" id="{D43B92F1-8D23-414D-9FB2-C1EC3C70C95C}"/>
                </a:ext>
              </a:extLst>
            </p:cNvPr>
            <p:cNvSpPr txBox="1"/>
            <p:nvPr/>
          </p:nvSpPr>
          <p:spPr>
            <a:xfrm>
              <a:off x="5471994" y="1856832"/>
              <a:ext cx="274604" cy="369332"/>
            </a:xfrm>
            <a:prstGeom prst="rect">
              <a:avLst/>
            </a:prstGeom>
            <a:noFill/>
          </p:spPr>
          <p:txBody>
            <a:bodyPr wrap="square" rtlCol="0">
              <a:spAutoFit/>
            </a:bodyPr>
            <a:lstStyle/>
            <a:p>
              <a:r>
                <a:rPr lang="fr-FR" dirty="0"/>
                <a:t>1</a:t>
              </a:r>
            </a:p>
          </p:txBody>
        </p:sp>
        <p:sp>
          <p:nvSpPr>
            <p:cNvPr id="45" name="ZoneTexte 44">
              <a:extLst>
                <a:ext uri="{FF2B5EF4-FFF2-40B4-BE49-F238E27FC236}">
                  <a16:creationId xmlns:a16="http://schemas.microsoft.com/office/drawing/2014/main" id="{C2F2F12C-19FC-440E-8F2D-D79A654E0CEF}"/>
                </a:ext>
              </a:extLst>
            </p:cNvPr>
            <p:cNvSpPr txBox="1"/>
            <p:nvPr/>
          </p:nvSpPr>
          <p:spPr>
            <a:xfrm>
              <a:off x="6766868" y="1186889"/>
              <a:ext cx="274604" cy="369332"/>
            </a:xfrm>
            <a:prstGeom prst="rect">
              <a:avLst/>
            </a:prstGeom>
            <a:noFill/>
          </p:spPr>
          <p:txBody>
            <a:bodyPr wrap="square" rtlCol="0">
              <a:spAutoFit/>
            </a:bodyPr>
            <a:lstStyle/>
            <a:p>
              <a:r>
                <a:rPr lang="fr-FR" dirty="0"/>
                <a:t>2</a:t>
              </a:r>
            </a:p>
          </p:txBody>
        </p:sp>
        <p:sp>
          <p:nvSpPr>
            <p:cNvPr id="46" name="ZoneTexte 45">
              <a:extLst>
                <a:ext uri="{FF2B5EF4-FFF2-40B4-BE49-F238E27FC236}">
                  <a16:creationId xmlns:a16="http://schemas.microsoft.com/office/drawing/2014/main" id="{8DC573AC-34B6-4684-86DE-A0BA114E1623}"/>
                </a:ext>
              </a:extLst>
            </p:cNvPr>
            <p:cNvSpPr txBox="1"/>
            <p:nvPr/>
          </p:nvSpPr>
          <p:spPr>
            <a:xfrm>
              <a:off x="7393477" y="1838147"/>
              <a:ext cx="274604" cy="369332"/>
            </a:xfrm>
            <a:prstGeom prst="rect">
              <a:avLst/>
            </a:prstGeom>
            <a:noFill/>
          </p:spPr>
          <p:txBody>
            <a:bodyPr wrap="square" rtlCol="0">
              <a:spAutoFit/>
            </a:bodyPr>
            <a:lstStyle/>
            <a:p>
              <a:r>
                <a:rPr lang="fr-FR" dirty="0"/>
                <a:t>3</a:t>
              </a:r>
            </a:p>
          </p:txBody>
        </p:sp>
        <p:cxnSp>
          <p:nvCxnSpPr>
            <p:cNvPr id="47" name="Connecteur droit avec flèche 46">
              <a:extLst>
                <a:ext uri="{FF2B5EF4-FFF2-40B4-BE49-F238E27FC236}">
                  <a16:creationId xmlns:a16="http://schemas.microsoft.com/office/drawing/2014/main" id="{9C0327F9-9E56-4B82-8976-2B44DB437B7A}"/>
                </a:ext>
              </a:extLst>
            </p:cNvPr>
            <p:cNvCxnSpPr/>
            <p:nvPr/>
          </p:nvCxnSpPr>
          <p:spPr>
            <a:xfrm>
              <a:off x="5541459" y="3139514"/>
              <a:ext cx="550248" cy="396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1" name="Espace réservé du pied de page 50">
            <a:extLst>
              <a:ext uri="{FF2B5EF4-FFF2-40B4-BE49-F238E27FC236}">
                <a16:creationId xmlns:a16="http://schemas.microsoft.com/office/drawing/2014/main" id="{85AD83C9-CF70-4C8D-AA1B-FDB8C2D071A7}"/>
              </a:ext>
            </a:extLst>
          </p:cNvPr>
          <p:cNvSpPr>
            <a:spLocks noGrp="1"/>
          </p:cNvSpPr>
          <p:nvPr>
            <p:ph type="ftr" sz="quarter" idx="11"/>
          </p:nvPr>
        </p:nvSpPr>
        <p:spPr>
          <a:xfrm>
            <a:off x="8023294" y="6237081"/>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20322317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C929594-A983-41F6-A5E5-9B7724261A8F}"/>
              </a:ext>
            </a:extLst>
          </p:cNvPr>
          <p:cNvSpPr>
            <a:spLocks noGrp="1"/>
          </p:cNvSpPr>
          <p:nvPr>
            <p:ph type="title"/>
          </p:nvPr>
        </p:nvSpPr>
        <p:spPr>
          <a:xfrm>
            <a:off x="885372" y="195458"/>
            <a:ext cx="10368416" cy="931953"/>
          </a:xfrm>
        </p:spPr>
        <p:txBody>
          <a:bodyPr>
            <a:normAutofit fontScale="90000"/>
          </a:bodyPr>
          <a:lstStyle/>
          <a:p>
            <a:r>
              <a:rPr lang="fr-FR" sz="2700" b="1" dirty="0"/>
              <a:t> </a:t>
            </a:r>
            <a:r>
              <a:rPr lang="fr-FR" sz="3600" dirty="0"/>
              <a:t>Correction des zones exclues par l’oreille : </a:t>
            </a:r>
            <a:br>
              <a:rPr lang="fr-FR" sz="2200" dirty="0"/>
            </a:br>
            <a:br>
              <a:rPr lang="fr-FR" sz="2200" dirty="0"/>
            </a:br>
            <a:r>
              <a:rPr lang="fr-FR" sz="2200" dirty="0"/>
              <a:t>Les points à traiter sont  repérés sur une ligne ( souvent plusieurs ) au moyen d’un détecteur déplacé dans le sens horaire (ou anti) autour de l’oreille</a:t>
            </a:r>
            <a:r>
              <a:rPr lang="fr-FR" sz="2200" b="1" dirty="0"/>
              <a:t>. </a:t>
            </a:r>
          </a:p>
        </p:txBody>
      </p:sp>
      <p:sp>
        <p:nvSpPr>
          <p:cNvPr id="18" name="Espace réservé du contenu 17">
            <a:extLst>
              <a:ext uri="{FF2B5EF4-FFF2-40B4-BE49-F238E27FC236}">
                <a16:creationId xmlns:a16="http://schemas.microsoft.com/office/drawing/2014/main" id="{D3CB0630-559B-44EB-B081-80F6A7BAAF23}"/>
              </a:ext>
            </a:extLst>
          </p:cNvPr>
          <p:cNvSpPr>
            <a:spLocks noGrp="1"/>
          </p:cNvSpPr>
          <p:nvPr>
            <p:ph idx="1"/>
          </p:nvPr>
        </p:nvSpPr>
        <p:spPr>
          <a:xfrm>
            <a:off x="2049103" y="1436282"/>
            <a:ext cx="7219950" cy="2088895"/>
          </a:xfrm>
        </p:spPr>
        <p:txBody>
          <a:bodyPr>
            <a:normAutofit fontScale="70000" lnSpcReduction="20000"/>
          </a:bodyPr>
          <a:lstStyle/>
          <a:p>
            <a:r>
              <a:rPr lang="fr-FR" b="1" dirty="0"/>
              <a:t> </a:t>
            </a:r>
            <a:r>
              <a:rPr lang="fr-FR" b="1" i="1" dirty="0"/>
              <a:t>le point de correction est mobile et s’efface en apnée.</a:t>
            </a:r>
          </a:p>
          <a:p>
            <a:r>
              <a:rPr lang="fr-FR" b="1" i="1" dirty="0"/>
              <a:t> Il est situé sur la ligne de l’oreille droite ou gauche s’effaçant également  à l’apnée.</a:t>
            </a:r>
          </a:p>
          <a:p>
            <a:r>
              <a:rPr lang="fr-FR" b="1" i="1" dirty="0"/>
              <a:t>Sa correction annule la détection anormale de ces 2 lignes et des zones corporelles atteintes</a:t>
            </a:r>
          </a:p>
          <a:p>
            <a:r>
              <a:rPr lang="fr-FR" b="1" i="1" dirty="0"/>
              <a:t>Ce qui permet ensuite d’aider l’organisme  pour la détection et correction des causes ayant entrainé les zones exclues.</a:t>
            </a:r>
          </a:p>
        </p:txBody>
      </p:sp>
      <p:sp>
        <p:nvSpPr>
          <p:cNvPr id="4" name="Espace réservé du pied de page 3">
            <a:extLst>
              <a:ext uri="{FF2B5EF4-FFF2-40B4-BE49-F238E27FC236}">
                <a16:creationId xmlns:a16="http://schemas.microsoft.com/office/drawing/2014/main" id="{EA769492-2507-4EA4-9007-C7A2F039689F}"/>
              </a:ext>
            </a:extLst>
          </p:cNvPr>
          <p:cNvSpPr>
            <a:spLocks noGrp="1"/>
          </p:cNvSpPr>
          <p:nvPr>
            <p:ph type="ftr" sz="quarter" idx="11"/>
          </p:nvPr>
        </p:nvSpPr>
        <p:spPr>
          <a:xfrm>
            <a:off x="8388626" y="6323206"/>
            <a:ext cx="3803373" cy="339336"/>
          </a:xfrm>
        </p:spPr>
        <p:txBody>
          <a:bodyPr/>
          <a:lstStyle/>
          <a:p>
            <a:pPr>
              <a:defRPr/>
            </a:pPr>
            <a:r>
              <a:rPr lang="en-US" altLang="fr-FR" dirty="0"/>
              <a:t>B. Julienne - A. Mallard (in memoriam) - P. </a:t>
            </a:r>
            <a:r>
              <a:rPr lang="en-US" altLang="fr-FR" dirty="0" err="1"/>
              <a:t>Becu</a:t>
            </a:r>
            <a:r>
              <a:rPr lang="en-US" altLang="fr-FR" dirty="0"/>
              <a:t>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grpSp>
        <p:nvGrpSpPr>
          <p:cNvPr id="6" name="Groupe 1">
            <a:extLst>
              <a:ext uri="{FF2B5EF4-FFF2-40B4-BE49-F238E27FC236}">
                <a16:creationId xmlns:a16="http://schemas.microsoft.com/office/drawing/2014/main" id="{19CAD974-1CD9-4A69-92A2-30DCC1E09956}"/>
              </a:ext>
            </a:extLst>
          </p:cNvPr>
          <p:cNvGrpSpPr>
            <a:grpSpLocks/>
          </p:cNvGrpSpPr>
          <p:nvPr/>
        </p:nvGrpSpPr>
        <p:grpSpPr bwMode="auto">
          <a:xfrm>
            <a:off x="3278198" y="3532197"/>
            <a:ext cx="4761759" cy="2944897"/>
            <a:chOff x="4044948" y="2276476"/>
            <a:chExt cx="4752976" cy="3768825"/>
          </a:xfrm>
        </p:grpSpPr>
        <p:grpSp>
          <p:nvGrpSpPr>
            <p:cNvPr id="8" name="Group 39">
              <a:extLst>
                <a:ext uri="{FF2B5EF4-FFF2-40B4-BE49-F238E27FC236}">
                  <a16:creationId xmlns:a16="http://schemas.microsoft.com/office/drawing/2014/main" id="{9EA096E6-33C9-43FB-9DB8-E066426DA2FA}"/>
                </a:ext>
              </a:extLst>
            </p:cNvPr>
            <p:cNvGrpSpPr>
              <a:grpSpLocks/>
            </p:cNvGrpSpPr>
            <p:nvPr/>
          </p:nvGrpSpPr>
          <p:grpSpPr bwMode="auto">
            <a:xfrm>
              <a:off x="4157663" y="2276476"/>
              <a:ext cx="4270375" cy="3214693"/>
              <a:chOff x="2665" y="1434"/>
              <a:chExt cx="2690" cy="2025"/>
            </a:xfrm>
          </p:grpSpPr>
          <p:pic>
            <p:nvPicPr>
              <p:cNvPr id="11" name="Picture 27">
                <a:extLst>
                  <a:ext uri="{FF2B5EF4-FFF2-40B4-BE49-F238E27FC236}">
                    <a16:creationId xmlns:a16="http://schemas.microsoft.com/office/drawing/2014/main" id="{FA9091CB-A7E3-444E-8A27-4752981D1D8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27" y="1434"/>
                <a:ext cx="2528" cy="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37">
                <a:extLst>
                  <a:ext uri="{FF2B5EF4-FFF2-40B4-BE49-F238E27FC236}">
                    <a16:creationId xmlns:a16="http://schemas.microsoft.com/office/drawing/2014/main" id="{3ADE20A3-56B0-4986-9DC3-BA06572E7936}"/>
                  </a:ext>
                </a:extLst>
              </p:cNvPr>
              <p:cNvSpPr>
                <a:spLocks noChangeShapeType="1"/>
              </p:cNvSpPr>
              <p:nvPr/>
            </p:nvSpPr>
            <p:spPr bwMode="auto">
              <a:xfrm flipH="1">
                <a:off x="2665" y="1704"/>
                <a:ext cx="1490" cy="92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38">
                <a:extLst>
                  <a:ext uri="{FF2B5EF4-FFF2-40B4-BE49-F238E27FC236}">
                    <a16:creationId xmlns:a16="http://schemas.microsoft.com/office/drawing/2014/main" id="{51D41D2F-2162-42BD-975D-22C59C504A11}"/>
                  </a:ext>
                </a:extLst>
              </p:cNvPr>
              <p:cNvSpPr>
                <a:spLocks noChangeShapeType="1"/>
              </p:cNvSpPr>
              <p:nvPr/>
            </p:nvSpPr>
            <p:spPr bwMode="auto">
              <a:xfrm>
                <a:off x="4155" y="2202"/>
                <a:ext cx="1028" cy="125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10" name="Text Box 45">
              <a:extLst>
                <a:ext uri="{FF2B5EF4-FFF2-40B4-BE49-F238E27FC236}">
                  <a16:creationId xmlns:a16="http://schemas.microsoft.com/office/drawing/2014/main" id="{B1770CEA-7C35-479D-985F-6851BC8BE5D2}"/>
                </a:ext>
              </a:extLst>
            </p:cNvPr>
            <p:cNvSpPr txBox="1">
              <a:spLocks noChangeArrowheads="1"/>
            </p:cNvSpPr>
            <p:nvPr/>
          </p:nvSpPr>
          <p:spPr bwMode="auto">
            <a:xfrm>
              <a:off x="4044948" y="5651414"/>
              <a:ext cx="4752976" cy="39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dirty="0">
                  <a:latin typeface="Arial" panose="020B0604020202020204" pitchFamily="34" charset="0"/>
                  <a:cs typeface="Arial" panose="020B0604020202020204" pitchFamily="34" charset="0"/>
                </a:rPr>
                <a:t>Lignes dysharmoniques ne passant pas par le point O </a:t>
              </a:r>
            </a:p>
          </p:txBody>
        </p:sp>
      </p:grpSp>
      <p:sp>
        <p:nvSpPr>
          <p:cNvPr id="17" name="ZoneTexte 16">
            <a:extLst>
              <a:ext uri="{FF2B5EF4-FFF2-40B4-BE49-F238E27FC236}">
                <a16:creationId xmlns:a16="http://schemas.microsoft.com/office/drawing/2014/main" id="{1A623D0C-D2F4-43D9-9F3D-6A03CBF7ED69}"/>
              </a:ext>
            </a:extLst>
          </p:cNvPr>
          <p:cNvSpPr txBox="1"/>
          <p:nvPr/>
        </p:nvSpPr>
        <p:spPr>
          <a:xfrm>
            <a:off x="5254067" y="5544332"/>
            <a:ext cx="4544008" cy="369332"/>
          </a:xfrm>
          <a:prstGeom prst="rect">
            <a:avLst/>
          </a:prstGeom>
          <a:noFill/>
        </p:spPr>
        <p:txBody>
          <a:bodyPr wrap="square">
            <a:spAutoFit/>
          </a:bodyPr>
          <a:lstStyle/>
          <a:p>
            <a:pPr eaLnBrk="1" hangingPunct="1">
              <a:lnSpc>
                <a:spcPct val="100000"/>
              </a:lnSpc>
              <a:spcBef>
                <a:spcPct val="50000"/>
              </a:spcBef>
              <a:buFontTx/>
              <a:buNone/>
            </a:pPr>
            <a:r>
              <a:rPr lang="fr-FR" altLang="fr-FR" dirty="0">
                <a:latin typeface="Arial" panose="020B0604020202020204" pitchFamily="34" charset="0"/>
                <a:cs typeface="Arial" panose="020B0604020202020204" pitchFamily="34" charset="0"/>
              </a:rPr>
              <a:t>malade</a:t>
            </a:r>
          </a:p>
        </p:txBody>
      </p:sp>
    </p:spTree>
    <p:extLst>
      <p:ext uri="{BB962C8B-B14F-4D97-AF65-F5344CB8AC3E}">
        <p14:creationId xmlns:p14="http://schemas.microsoft.com/office/powerpoint/2010/main" val="8193887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1ECFEC4-F90A-4E00-AA40-307180D02C76}"/>
              </a:ext>
            </a:extLst>
          </p:cNvPr>
          <p:cNvSpPr>
            <a:spLocks noGrp="1"/>
          </p:cNvSpPr>
          <p:nvPr>
            <p:ph type="title"/>
          </p:nvPr>
        </p:nvSpPr>
        <p:spPr>
          <a:xfrm>
            <a:off x="838200" y="-234681"/>
            <a:ext cx="10515600" cy="1325563"/>
          </a:xfrm>
        </p:spPr>
        <p:txBody>
          <a:bodyPr>
            <a:normAutofit/>
          </a:bodyPr>
          <a:lstStyle/>
          <a:p>
            <a:r>
              <a:rPr lang="fr-FR" sz="3200" dirty="0"/>
              <a:t>Correction de zones exclues par l’oreille.</a:t>
            </a:r>
          </a:p>
        </p:txBody>
      </p:sp>
      <p:sp>
        <p:nvSpPr>
          <p:cNvPr id="2" name="Espace réservé du pied de page 1">
            <a:extLst>
              <a:ext uri="{FF2B5EF4-FFF2-40B4-BE49-F238E27FC236}">
                <a16:creationId xmlns:a16="http://schemas.microsoft.com/office/drawing/2014/main" id="{CF346DEC-B1C7-4083-82F1-F3CB078069ED}"/>
              </a:ext>
            </a:extLst>
          </p:cNvPr>
          <p:cNvSpPr>
            <a:spLocks noGrp="1"/>
          </p:cNvSpPr>
          <p:nvPr>
            <p:ph type="ftr" sz="quarter" idx="11"/>
          </p:nvPr>
        </p:nvSpPr>
        <p:spPr>
          <a:xfrm>
            <a:off x="8077200" y="6149856"/>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3" name="ZoneTexte 2">
            <a:extLst>
              <a:ext uri="{FF2B5EF4-FFF2-40B4-BE49-F238E27FC236}">
                <a16:creationId xmlns:a16="http://schemas.microsoft.com/office/drawing/2014/main" id="{EDFEADD1-3DA3-42C1-9064-75EEF63D97C6}"/>
              </a:ext>
            </a:extLst>
          </p:cNvPr>
          <p:cNvSpPr txBox="1"/>
          <p:nvPr/>
        </p:nvSpPr>
        <p:spPr>
          <a:xfrm>
            <a:off x="3355004" y="944910"/>
            <a:ext cx="6438353" cy="646331"/>
          </a:xfrm>
          <a:prstGeom prst="rect">
            <a:avLst/>
          </a:prstGeom>
          <a:noFill/>
        </p:spPr>
        <p:txBody>
          <a:bodyPr wrap="square" rtlCol="0">
            <a:spAutoFit/>
          </a:bodyPr>
          <a:lstStyle/>
          <a:p>
            <a:r>
              <a:rPr lang="fr-FR" dirty="0"/>
              <a:t>Repérage des axes dysharmoniques (ne passant pas par le point O), témoins auriculaires des zones exclues corporelles</a:t>
            </a:r>
          </a:p>
        </p:txBody>
      </p:sp>
      <p:pic>
        <p:nvPicPr>
          <p:cNvPr id="7" name="Image 9">
            <a:extLst>
              <a:ext uri="{FF2B5EF4-FFF2-40B4-BE49-F238E27FC236}">
                <a16:creationId xmlns:a16="http://schemas.microsoft.com/office/drawing/2014/main" id="{1192380C-4B11-44C4-9162-CBC3D9F6633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55252" y="1268075"/>
            <a:ext cx="1233640" cy="151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a:extLst>
              <a:ext uri="{FF2B5EF4-FFF2-40B4-BE49-F238E27FC236}">
                <a16:creationId xmlns:a16="http://schemas.microsoft.com/office/drawing/2014/main" id="{38B1D3F8-274D-472D-905E-A9BB95835F3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99870" y="2868887"/>
            <a:ext cx="1289022" cy="1520622"/>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1">
            <a:extLst>
              <a:ext uri="{FF2B5EF4-FFF2-40B4-BE49-F238E27FC236}">
                <a16:creationId xmlns:a16="http://schemas.microsoft.com/office/drawing/2014/main" id="{A807A371-53FD-4DF8-A6A7-D29E465114D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45249" y="4826615"/>
            <a:ext cx="1143643" cy="15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342">
            <a:extLst>
              <a:ext uri="{FF2B5EF4-FFF2-40B4-BE49-F238E27FC236}">
                <a16:creationId xmlns:a16="http://schemas.microsoft.com/office/drawing/2014/main" id="{3FAC4183-C257-4545-BCBB-C8BDDF26D177}"/>
              </a:ext>
            </a:extLst>
          </p:cNvPr>
          <p:cNvPicPr/>
          <p:nvPr/>
        </p:nvPicPr>
        <p:blipFill rotWithShape="1">
          <a:blip r:embed="rId5" cstate="screen">
            <a:extLst>
              <a:ext uri="{28A0092B-C50C-407E-A947-70E740481C1C}">
                <a14:useLocalDpi xmlns:a14="http://schemas.microsoft.com/office/drawing/2010/main" val="0"/>
              </a:ext>
            </a:extLst>
          </a:blip>
          <a:srcRect/>
          <a:stretch/>
        </p:blipFill>
        <p:spPr>
          <a:xfrm>
            <a:off x="4044667" y="2064351"/>
            <a:ext cx="3446020" cy="3472221"/>
          </a:xfrm>
          <a:prstGeom prst="rect">
            <a:avLst/>
          </a:prstGeom>
        </p:spPr>
      </p:pic>
      <p:sp>
        <p:nvSpPr>
          <p:cNvPr id="14" name="Flèche : courbe vers la droite 13">
            <a:extLst>
              <a:ext uri="{FF2B5EF4-FFF2-40B4-BE49-F238E27FC236}">
                <a16:creationId xmlns:a16="http://schemas.microsoft.com/office/drawing/2014/main" id="{DD3B8557-612E-4E0D-804C-AD160DB86744}"/>
              </a:ext>
            </a:extLst>
          </p:cNvPr>
          <p:cNvSpPr/>
          <p:nvPr/>
        </p:nvSpPr>
        <p:spPr>
          <a:xfrm>
            <a:off x="4527147" y="3193774"/>
            <a:ext cx="433351" cy="14355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ourbe vers la gauche 14">
            <a:extLst>
              <a:ext uri="{FF2B5EF4-FFF2-40B4-BE49-F238E27FC236}">
                <a16:creationId xmlns:a16="http://schemas.microsoft.com/office/drawing/2014/main" id="{64A74435-08B8-4B4C-A4F7-9022A35F15E2}"/>
              </a:ext>
            </a:extLst>
          </p:cNvPr>
          <p:cNvSpPr/>
          <p:nvPr/>
        </p:nvSpPr>
        <p:spPr>
          <a:xfrm>
            <a:off x="5828482" y="3193774"/>
            <a:ext cx="398503" cy="14355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8" name="Picture 18342">
            <a:extLst>
              <a:ext uri="{FF2B5EF4-FFF2-40B4-BE49-F238E27FC236}">
                <a16:creationId xmlns:a16="http://schemas.microsoft.com/office/drawing/2014/main" id="{D58E73A4-439C-4F18-A0AA-0F8DE2C3B536}"/>
              </a:ext>
            </a:extLst>
          </p:cNvPr>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colorTemperature colorTemp="6321"/>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p:blipFill>
        <p:spPr>
          <a:xfrm flipH="1">
            <a:off x="7943220" y="1975540"/>
            <a:ext cx="3446020" cy="3472221"/>
          </a:xfrm>
          <a:prstGeom prst="rect">
            <a:avLst/>
          </a:prstGeom>
          <a:scene3d>
            <a:camera prst="orthographicFront">
              <a:rot lat="0" lon="0" rev="0"/>
            </a:camera>
            <a:lightRig rig="threePt" dir="t"/>
          </a:scene3d>
        </p:spPr>
      </p:pic>
      <p:sp>
        <p:nvSpPr>
          <p:cNvPr id="29" name="Flèche : courbe vers la droite 28">
            <a:extLst>
              <a:ext uri="{FF2B5EF4-FFF2-40B4-BE49-F238E27FC236}">
                <a16:creationId xmlns:a16="http://schemas.microsoft.com/office/drawing/2014/main" id="{28AB8C98-40E4-476F-84C4-DD38FC6ADF4A}"/>
              </a:ext>
            </a:extLst>
          </p:cNvPr>
          <p:cNvSpPr/>
          <p:nvPr/>
        </p:nvSpPr>
        <p:spPr>
          <a:xfrm rot="10972144">
            <a:off x="10506928" y="2993853"/>
            <a:ext cx="339801" cy="1435597"/>
          </a:xfrm>
          <a:prstGeom prst="curvedRightArrow">
            <a:avLst/>
          </a:prstGeom>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Flèche : courbe vers la gauche 29">
            <a:extLst>
              <a:ext uri="{FF2B5EF4-FFF2-40B4-BE49-F238E27FC236}">
                <a16:creationId xmlns:a16="http://schemas.microsoft.com/office/drawing/2014/main" id="{056130E4-A59C-4A59-81BA-CD83EA6521B4}"/>
              </a:ext>
            </a:extLst>
          </p:cNvPr>
          <p:cNvSpPr/>
          <p:nvPr/>
        </p:nvSpPr>
        <p:spPr>
          <a:xfrm>
            <a:off x="8908831" y="2993854"/>
            <a:ext cx="375489" cy="1435596"/>
          </a:xfrm>
          <a:prstGeom prst="curvedLeftArrow">
            <a:avLst/>
          </a:prstGeom>
          <a:scene3d>
            <a:camera prst="orthographicFront">
              <a:rot lat="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6" name="Groupe 35">
            <a:extLst>
              <a:ext uri="{FF2B5EF4-FFF2-40B4-BE49-F238E27FC236}">
                <a16:creationId xmlns:a16="http://schemas.microsoft.com/office/drawing/2014/main" id="{F43C4CFC-72B0-4E2B-9E95-6D7CCD347726}"/>
              </a:ext>
            </a:extLst>
          </p:cNvPr>
          <p:cNvGrpSpPr/>
          <p:nvPr/>
        </p:nvGrpSpPr>
        <p:grpSpPr>
          <a:xfrm>
            <a:off x="9436377" y="2910928"/>
            <a:ext cx="1070551" cy="1601448"/>
            <a:chOff x="9366114" y="2858939"/>
            <a:chExt cx="1649218" cy="1862365"/>
          </a:xfrm>
        </p:grpSpPr>
        <p:pic>
          <p:nvPicPr>
            <p:cNvPr id="32" name="Picture 27">
              <a:extLst>
                <a:ext uri="{FF2B5EF4-FFF2-40B4-BE49-F238E27FC236}">
                  <a16:creationId xmlns:a16="http://schemas.microsoft.com/office/drawing/2014/main" id="{1C7B64AF-3586-495D-942B-4B4D18F6EC13}"/>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52531"/>
            <a:stretch/>
          </p:blipFill>
          <p:spPr bwMode="auto">
            <a:xfrm>
              <a:off x="9366114" y="2858939"/>
              <a:ext cx="1649218" cy="186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38">
              <a:extLst>
                <a:ext uri="{FF2B5EF4-FFF2-40B4-BE49-F238E27FC236}">
                  <a16:creationId xmlns:a16="http://schemas.microsoft.com/office/drawing/2014/main" id="{F0340C2C-238B-4C29-97C5-942AA19CAFC5}"/>
                </a:ext>
              </a:extLst>
            </p:cNvPr>
            <p:cNvSpPr>
              <a:spLocks noChangeShapeType="1"/>
            </p:cNvSpPr>
            <p:nvPr/>
          </p:nvSpPr>
          <p:spPr bwMode="auto">
            <a:xfrm>
              <a:off x="9366114" y="3565258"/>
              <a:ext cx="1412830" cy="115604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grpSp>
        <p:nvGrpSpPr>
          <p:cNvPr id="35" name="Groupe 34">
            <a:extLst>
              <a:ext uri="{FF2B5EF4-FFF2-40B4-BE49-F238E27FC236}">
                <a16:creationId xmlns:a16="http://schemas.microsoft.com/office/drawing/2014/main" id="{9A21F824-62E4-4CE3-915B-6C60F521494B}"/>
              </a:ext>
            </a:extLst>
          </p:cNvPr>
          <p:cNvGrpSpPr/>
          <p:nvPr/>
        </p:nvGrpSpPr>
        <p:grpSpPr>
          <a:xfrm>
            <a:off x="4846004" y="3193774"/>
            <a:ext cx="1113998" cy="1435596"/>
            <a:chOff x="3228406" y="699590"/>
            <a:chExt cx="2047779" cy="1862365"/>
          </a:xfrm>
        </p:grpSpPr>
        <p:pic>
          <p:nvPicPr>
            <p:cNvPr id="19" name="Picture 27">
              <a:extLst>
                <a:ext uri="{FF2B5EF4-FFF2-40B4-BE49-F238E27FC236}">
                  <a16:creationId xmlns:a16="http://schemas.microsoft.com/office/drawing/2014/main" id="{99EF6660-14F4-4832-B76D-03B3F62F6326}"/>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r="55128"/>
            <a:stretch/>
          </p:blipFill>
          <p:spPr bwMode="auto">
            <a:xfrm>
              <a:off x="3451051" y="699590"/>
              <a:ext cx="1559010" cy="186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37">
              <a:extLst>
                <a:ext uri="{FF2B5EF4-FFF2-40B4-BE49-F238E27FC236}">
                  <a16:creationId xmlns:a16="http://schemas.microsoft.com/office/drawing/2014/main" id="{261CBFE1-22FB-47D3-95E4-622F7FA9B99C}"/>
                </a:ext>
              </a:extLst>
            </p:cNvPr>
            <p:cNvSpPr>
              <a:spLocks noChangeShapeType="1"/>
            </p:cNvSpPr>
            <p:nvPr/>
          </p:nvSpPr>
          <p:spPr bwMode="auto">
            <a:xfrm flipH="1">
              <a:off x="3228406" y="947905"/>
              <a:ext cx="2047779" cy="8470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4" name="ZoneTexte 3">
            <a:extLst>
              <a:ext uri="{FF2B5EF4-FFF2-40B4-BE49-F238E27FC236}">
                <a16:creationId xmlns:a16="http://schemas.microsoft.com/office/drawing/2014/main" id="{44D6A21B-13AD-4A2A-A91D-E2C92239265F}"/>
              </a:ext>
            </a:extLst>
          </p:cNvPr>
          <p:cNvSpPr txBox="1"/>
          <p:nvPr/>
        </p:nvSpPr>
        <p:spPr>
          <a:xfrm>
            <a:off x="5643154" y="2971800"/>
            <a:ext cx="914400" cy="914400"/>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7873752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1E8D43-306D-42D9-93FA-BE69C7EE9C8D}"/>
              </a:ext>
            </a:extLst>
          </p:cNvPr>
          <p:cNvSpPr>
            <a:spLocks noGrp="1"/>
          </p:cNvSpPr>
          <p:nvPr>
            <p:ph type="title"/>
          </p:nvPr>
        </p:nvSpPr>
        <p:spPr>
          <a:xfrm>
            <a:off x="1749287" y="0"/>
            <a:ext cx="8385313" cy="1329313"/>
          </a:xfrm>
        </p:spPr>
        <p:txBody>
          <a:bodyPr>
            <a:normAutofit/>
          </a:bodyPr>
          <a:lstStyle/>
          <a:p>
            <a:pPr algn="ctr"/>
            <a:r>
              <a:rPr lang="fr-FR" sz="2400" dirty="0"/>
              <a:t>Correction des zones exclues par le corps.</a:t>
            </a:r>
            <a:br>
              <a:rPr lang="fr-FR" sz="2400" dirty="0"/>
            </a:br>
            <a:r>
              <a:rPr lang="fr-FR" sz="2000" dirty="0"/>
              <a:t>Utilisation de filtres couleurs des phases, plages, frontières pour confectionner un AT recruteur Dr Nogier ou décodeur</a:t>
            </a:r>
          </a:p>
        </p:txBody>
      </p:sp>
      <p:sp>
        <p:nvSpPr>
          <p:cNvPr id="3" name="Espace réservé du pied de page 2">
            <a:extLst>
              <a:ext uri="{FF2B5EF4-FFF2-40B4-BE49-F238E27FC236}">
                <a16:creationId xmlns:a16="http://schemas.microsoft.com/office/drawing/2014/main" id="{8F1BCCE9-2283-49FB-9888-1B365F576C5F}"/>
              </a:ext>
            </a:extLst>
          </p:cNvPr>
          <p:cNvSpPr>
            <a:spLocks noGrp="1"/>
          </p:cNvSpPr>
          <p:nvPr>
            <p:ph type="ftr" sz="quarter" idx="11"/>
          </p:nvPr>
        </p:nvSpPr>
        <p:spPr>
          <a:xfrm>
            <a:off x="8077200" y="6117811"/>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descr="Pages 32 à 37 présentation0006">
            <a:extLst>
              <a:ext uri="{FF2B5EF4-FFF2-40B4-BE49-F238E27FC236}">
                <a16:creationId xmlns:a16="http://schemas.microsoft.com/office/drawing/2014/main" id="{1C52F8B3-046C-41DF-B7EA-9D5794486BED}"/>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1298713" y="1232452"/>
            <a:ext cx="6778487" cy="5625548"/>
          </a:xfrm>
          <a:prstGeom prst="rect">
            <a:avLst/>
          </a:prstGeom>
          <a:noFill/>
          <a:ln>
            <a:noFill/>
          </a:ln>
        </p:spPr>
      </p:pic>
    </p:spTree>
    <p:extLst>
      <p:ext uri="{BB962C8B-B14F-4D97-AF65-F5344CB8AC3E}">
        <p14:creationId xmlns:p14="http://schemas.microsoft.com/office/powerpoint/2010/main" val="27498338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78BDE7B-0C7C-42A0-9DEA-0F105B3064AF}"/>
              </a:ext>
            </a:extLst>
          </p:cNvPr>
          <p:cNvSpPr>
            <a:spLocks noGrp="1"/>
          </p:cNvSpPr>
          <p:nvPr>
            <p:ph type="ftr" sz="quarter" idx="11"/>
          </p:nvPr>
        </p:nvSpPr>
        <p:spPr>
          <a:xfrm>
            <a:off x="8077200" y="6248839"/>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10" name="ZoneTexte 9">
            <a:extLst>
              <a:ext uri="{FF2B5EF4-FFF2-40B4-BE49-F238E27FC236}">
                <a16:creationId xmlns:a16="http://schemas.microsoft.com/office/drawing/2014/main" id="{82D3DD9D-C053-4527-A30C-B2EE8584BF1E}"/>
              </a:ext>
            </a:extLst>
          </p:cNvPr>
          <p:cNvSpPr txBox="1"/>
          <p:nvPr/>
        </p:nvSpPr>
        <p:spPr>
          <a:xfrm>
            <a:off x="7354957" y="383686"/>
            <a:ext cx="3920150" cy="5078313"/>
          </a:xfrm>
          <a:prstGeom prst="rect">
            <a:avLst/>
          </a:prstGeom>
          <a:noFill/>
        </p:spPr>
        <p:txBody>
          <a:bodyPr wrap="square" rtlCol="0">
            <a:spAutoFit/>
          </a:bodyPr>
          <a:lstStyle/>
          <a:p>
            <a:r>
              <a:rPr lang="fr-FR" dirty="0"/>
              <a:t>Ce n’est qu’après avoir rétabli les voies d’information et de correction reliant le corps et l’oreille (zones exclues corrigées), que les facteurs étiologiques peuvent être analysés, en fonction par exemple de la cartographie présentée.</a:t>
            </a:r>
          </a:p>
          <a:p>
            <a:endParaRPr lang="fr-FR" dirty="0"/>
          </a:p>
          <a:p>
            <a:r>
              <a:rPr lang="fr-FR" dirty="0"/>
              <a:t>Nous pouvons utiliser d’autres AT, permettant d’identifier plus précisément la nature de l’agent étiologique (AT avec vaccin </a:t>
            </a:r>
            <a:r>
              <a:rPr lang="fr-FR" dirty="0" err="1"/>
              <a:t>Hévac</a:t>
            </a:r>
            <a:r>
              <a:rPr lang="fr-FR" dirty="0"/>
              <a:t> B pour l’hépatite, ou métaux (Pb, Al), minéraux (F et fluorose), par exemple).</a:t>
            </a:r>
          </a:p>
          <a:p>
            <a:endParaRPr lang="fr-FR" dirty="0"/>
          </a:p>
          <a:p>
            <a:r>
              <a:rPr lang="fr-FR" dirty="0"/>
              <a:t>Ainsi et ensuite, nous pourrons aider l’organisme par un traitement adapté à reprendre son auto guérison.</a:t>
            </a:r>
          </a:p>
          <a:p>
            <a:endParaRPr lang="fr-FR" dirty="0"/>
          </a:p>
        </p:txBody>
      </p:sp>
      <p:pic>
        <p:nvPicPr>
          <p:cNvPr id="4" name="Image 3">
            <a:extLst>
              <a:ext uri="{FF2B5EF4-FFF2-40B4-BE49-F238E27FC236}">
                <a16:creationId xmlns:a16="http://schemas.microsoft.com/office/drawing/2014/main" id="{E7AD557E-14BB-4694-A13B-3A012D916F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78226" y="7798"/>
            <a:ext cx="4471159" cy="6979914"/>
          </a:xfrm>
          <a:prstGeom prst="rect">
            <a:avLst/>
          </a:prstGeom>
        </p:spPr>
      </p:pic>
    </p:spTree>
    <p:extLst>
      <p:ext uri="{BB962C8B-B14F-4D97-AF65-F5344CB8AC3E}">
        <p14:creationId xmlns:p14="http://schemas.microsoft.com/office/powerpoint/2010/main" val="39435700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A8ED0795-CE2C-4A55-9DD8-8DBEF8157A46}"/>
              </a:ext>
            </a:extLst>
          </p:cNvPr>
          <p:cNvSpPr>
            <a:spLocks noGrp="1" noChangeArrowheads="1"/>
          </p:cNvSpPr>
          <p:nvPr>
            <p:ph type="title"/>
          </p:nvPr>
        </p:nvSpPr>
        <p:spPr/>
        <p:txBody>
          <a:bodyPr/>
          <a:lstStyle/>
          <a:p>
            <a:pPr eaLnBrk="1" hangingPunct="1"/>
            <a:r>
              <a:rPr lang="fr-FR" altLang="fr-FR" dirty="0"/>
              <a:t>Les points Duo</a:t>
            </a:r>
          </a:p>
        </p:txBody>
      </p:sp>
      <p:sp>
        <p:nvSpPr>
          <p:cNvPr id="168963" name="Rectangle 3">
            <a:extLst>
              <a:ext uri="{FF2B5EF4-FFF2-40B4-BE49-F238E27FC236}">
                <a16:creationId xmlns:a16="http://schemas.microsoft.com/office/drawing/2014/main" id="{274B4461-F48D-4E40-88EC-A9F286CEC726}"/>
              </a:ext>
            </a:extLst>
          </p:cNvPr>
          <p:cNvSpPr>
            <a:spLocks noGrp="1" noChangeArrowheads="1"/>
          </p:cNvSpPr>
          <p:nvPr>
            <p:ph idx="4294967295"/>
          </p:nvPr>
        </p:nvSpPr>
        <p:spPr>
          <a:xfrm>
            <a:off x="0" y="1825625"/>
            <a:ext cx="5830888" cy="4351338"/>
          </a:xfrm>
        </p:spPr>
        <p:txBody>
          <a:bodyPr>
            <a:normAutofit lnSpcReduction="10000"/>
          </a:bodyPr>
          <a:lstStyle/>
          <a:p>
            <a:pPr eaLnBrk="1" hangingPunct="1">
              <a:lnSpc>
                <a:spcPct val="80000"/>
              </a:lnSpc>
            </a:pPr>
            <a:r>
              <a:rPr lang="fr-FR" altLang="fr-FR" sz="2000" dirty="0">
                <a:latin typeface="+mj-lt"/>
              </a:rPr>
              <a:t>Les points de correction importants primaires seraient doubles, chacun ressortissant d’une des polarités du détecteur utilisé (+/- électrique, N/B du bâtonnet, Or/Ag, Nord/Sud, touches DB165,…)</a:t>
            </a:r>
          </a:p>
          <a:p>
            <a:pPr eaLnBrk="1" hangingPunct="1">
              <a:lnSpc>
                <a:spcPct val="80000"/>
              </a:lnSpc>
            </a:pPr>
            <a:r>
              <a:rPr lang="fr-FR" altLang="fr-FR" sz="2000" dirty="0">
                <a:latin typeface="+mj-lt"/>
              </a:rPr>
              <a:t>La correction de ce Duo interférerait sur des perturbations de synchronisation/désynchronisation fréquentielle d’autres groupements neuronaux, dépendant de la lésion neuronale primaire dont ils sont le témoin et la porte d’entrée correctrice.</a:t>
            </a:r>
          </a:p>
          <a:p>
            <a:pPr eaLnBrk="1" hangingPunct="1">
              <a:lnSpc>
                <a:spcPct val="80000"/>
              </a:lnSpc>
            </a:pPr>
            <a:r>
              <a:rPr lang="fr-FR" altLang="fr-FR" sz="2000" dirty="0">
                <a:latin typeface="+mj-lt"/>
              </a:rPr>
              <a:t>Ils sont côte à côte, l’un étant en rapport avec le corps, l’autre avec l’environnement électromagnétique.</a:t>
            </a:r>
          </a:p>
          <a:p>
            <a:pPr eaLnBrk="1" hangingPunct="1">
              <a:lnSpc>
                <a:spcPct val="80000"/>
              </a:lnSpc>
            </a:pPr>
            <a:r>
              <a:rPr lang="fr-FR" altLang="fr-FR" sz="2000" dirty="0">
                <a:latin typeface="+mj-lt"/>
              </a:rPr>
              <a:t>La pose d’une ASP corrige le premier point (le corps), le second point pouvant être traité par l’aimant bipolaire de l’ASP (ce qui fait disparaître la réaction RAC/VAS persistant encore, liée à l’environnement électromagnétique). </a:t>
            </a:r>
          </a:p>
        </p:txBody>
      </p:sp>
      <p:grpSp>
        <p:nvGrpSpPr>
          <p:cNvPr id="168966" name="Group 6">
            <a:extLst>
              <a:ext uri="{FF2B5EF4-FFF2-40B4-BE49-F238E27FC236}">
                <a16:creationId xmlns:a16="http://schemas.microsoft.com/office/drawing/2014/main" id="{406947F1-5850-4802-8DA3-43226B7B54E2}"/>
              </a:ext>
            </a:extLst>
          </p:cNvPr>
          <p:cNvGrpSpPr>
            <a:grpSpLocks/>
          </p:cNvGrpSpPr>
          <p:nvPr/>
        </p:nvGrpSpPr>
        <p:grpSpPr bwMode="auto">
          <a:xfrm>
            <a:off x="6240464" y="692150"/>
            <a:ext cx="1849437" cy="914400"/>
            <a:chOff x="4105" y="346"/>
            <a:chExt cx="1165" cy="576"/>
          </a:xfrm>
        </p:grpSpPr>
        <p:sp>
          <p:nvSpPr>
            <p:cNvPr id="168967" name="Oval 4">
              <a:extLst>
                <a:ext uri="{FF2B5EF4-FFF2-40B4-BE49-F238E27FC236}">
                  <a16:creationId xmlns:a16="http://schemas.microsoft.com/office/drawing/2014/main" id="{6E748513-2546-4244-AFB2-1575C90762C4}"/>
                </a:ext>
              </a:extLst>
            </p:cNvPr>
            <p:cNvSpPr>
              <a:spLocks noChangeArrowheads="1"/>
            </p:cNvSpPr>
            <p:nvPr/>
          </p:nvSpPr>
          <p:spPr bwMode="auto">
            <a:xfrm>
              <a:off x="4105" y="346"/>
              <a:ext cx="576" cy="57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168968" name="Oval 5">
              <a:extLst>
                <a:ext uri="{FF2B5EF4-FFF2-40B4-BE49-F238E27FC236}">
                  <a16:creationId xmlns:a16="http://schemas.microsoft.com/office/drawing/2014/main" id="{DA8EAB8A-67D3-44C2-A67D-72C490C4E59B}"/>
                </a:ext>
              </a:extLst>
            </p:cNvPr>
            <p:cNvSpPr>
              <a:spLocks noChangeArrowheads="1"/>
            </p:cNvSpPr>
            <p:nvPr/>
          </p:nvSpPr>
          <p:spPr bwMode="auto">
            <a:xfrm>
              <a:off x="4694" y="346"/>
              <a:ext cx="576" cy="57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grpSp>
      <p:pic>
        <p:nvPicPr>
          <p:cNvPr id="9" name="Image 8">
            <a:extLst>
              <a:ext uri="{FF2B5EF4-FFF2-40B4-BE49-F238E27FC236}">
                <a16:creationId xmlns:a16="http://schemas.microsoft.com/office/drawing/2014/main" id="{46C61357-6F33-4627-847E-64EA64473E47}"/>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8110538" y="692150"/>
            <a:ext cx="2579077" cy="5251938"/>
          </a:xfrm>
          <a:prstGeom prst="rect">
            <a:avLst/>
          </a:prstGeom>
        </p:spPr>
      </p:pic>
      <p:sp>
        <p:nvSpPr>
          <p:cNvPr id="10" name="Espace réservé du pied de page 1">
            <a:extLst>
              <a:ext uri="{FF2B5EF4-FFF2-40B4-BE49-F238E27FC236}">
                <a16:creationId xmlns:a16="http://schemas.microsoft.com/office/drawing/2014/main" id="{FF1D1952-7909-4037-8880-7980AF883889}"/>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3">
            <a:extLst>
              <a:ext uri="{FF2B5EF4-FFF2-40B4-BE49-F238E27FC236}">
                <a16:creationId xmlns:a16="http://schemas.microsoft.com/office/drawing/2014/main" id="{938D10FC-10CF-4285-97F7-87276E06EEF9}"/>
              </a:ext>
            </a:extLst>
          </p:cNvPr>
          <p:cNvSpPr>
            <a:spLocks noGrp="1" noChangeArrowheads="1"/>
          </p:cNvSpPr>
          <p:nvPr>
            <p:ph type="title"/>
          </p:nvPr>
        </p:nvSpPr>
        <p:spPr>
          <a:xfrm>
            <a:off x="2152650" y="1"/>
            <a:ext cx="7886700" cy="1165225"/>
          </a:xfrm>
        </p:spPr>
        <p:txBody>
          <a:bodyPr/>
          <a:lstStyle/>
          <a:p>
            <a:pPr eaLnBrk="1" hangingPunct="1"/>
            <a:r>
              <a:rPr lang="fr-FR" altLang="fr-FR" sz="2800"/>
              <a:t>De l’auriculothérapie à l’auriculomédecine.</a:t>
            </a:r>
            <a:br>
              <a:rPr lang="fr-FR" altLang="fr-FR" sz="2800"/>
            </a:br>
            <a:r>
              <a:rPr lang="fr-FR" altLang="fr-FR" sz="2800"/>
              <a:t>      P.F.M.Nogier 1981.Maisonneuve.</a:t>
            </a:r>
          </a:p>
        </p:txBody>
      </p:sp>
      <p:sp>
        <p:nvSpPr>
          <p:cNvPr id="24579" name="Espace réservé du contenu 4">
            <a:extLst>
              <a:ext uri="{FF2B5EF4-FFF2-40B4-BE49-F238E27FC236}">
                <a16:creationId xmlns:a16="http://schemas.microsoft.com/office/drawing/2014/main" id="{D928ADB5-8EF7-408B-A87B-1CF98ED9CE9A}"/>
              </a:ext>
            </a:extLst>
          </p:cNvPr>
          <p:cNvSpPr>
            <a:spLocks noGrp="1" noChangeArrowheads="1"/>
          </p:cNvSpPr>
          <p:nvPr>
            <p:ph idx="1"/>
          </p:nvPr>
        </p:nvSpPr>
        <p:spPr>
          <a:xfrm>
            <a:off x="2152650" y="1546225"/>
            <a:ext cx="7886700" cy="4351338"/>
          </a:xfrm>
        </p:spPr>
        <p:txBody>
          <a:bodyPr/>
          <a:lstStyle/>
          <a:p>
            <a:pPr eaLnBrk="1" hangingPunct="1"/>
            <a:endParaRPr lang="fr-FR" altLang="fr-FR"/>
          </a:p>
        </p:txBody>
      </p:sp>
      <p:sp>
        <p:nvSpPr>
          <p:cNvPr id="2" name="Espace réservé du pied de page 1">
            <a:extLst>
              <a:ext uri="{FF2B5EF4-FFF2-40B4-BE49-F238E27FC236}">
                <a16:creationId xmlns:a16="http://schemas.microsoft.com/office/drawing/2014/main" id="{D43D84CF-02CF-4D50-970A-03FBC7CBD77B}"/>
              </a:ext>
            </a:extLst>
          </p:cNvPr>
          <p:cNvSpPr>
            <a:spLocks noGrp="1"/>
          </p:cNvSpPr>
          <p:nvPr>
            <p:ph type="ftr" sz="quarter" idx="11"/>
          </p:nvPr>
        </p:nvSpPr>
        <p:spPr>
          <a:xfrm>
            <a:off x="7981950" y="629285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24582" name="Image 4">
            <a:extLst>
              <a:ext uri="{FF2B5EF4-FFF2-40B4-BE49-F238E27FC236}">
                <a16:creationId xmlns:a16="http://schemas.microsoft.com/office/drawing/2014/main" id="{D4F7D589-83AB-44A6-8631-7F3DD1BEE47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20819" y="1165226"/>
            <a:ext cx="9950362"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14F1974-62F9-4A81-8F5C-5F254FF06944}"/>
              </a:ext>
            </a:extLst>
          </p:cNvPr>
          <p:cNvSpPr>
            <a:spLocks noGrp="1"/>
          </p:cNvSpPr>
          <p:nvPr>
            <p:ph type="title"/>
          </p:nvPr>
        </p:nvSpPr>
        <p:spPr>
          <a:xfrm>
            <a:off x="182880" y="447040"/>
            <a:ext cx="12618720" cy="944438"/>
          </a:xfrm>
        </p:spPr>
        <p:txBody>
          <a:bodyPr>
            <a:normAutofit fontScale="90000"/>
          </a:bodyPr>
          <a:lstStyle/>
          <a:p>
            <a:r>
              <a:rPr lang="fr-FR" altLang="fr-FR" sz="4400" b="1" dirty="0"/>
              <a:t> L’intérêt des cartographies ?</a:t>
            </a:r>
            <a:br>
              <a:rPr lang="fr-FR" altLang="fr-FR" sz="4400" b="1" dirty="0"/>
            </a:br>
            <a:endParaRPr lang="fr-FR" dirty="0"/>
          </a:p>
        </p:txBody>
      </p:sp>
      <p:sp>
        <p:nvSpPr>
          <p:cNvPr id="3" name="Espace réservé du pied de page 2">
            <a:extLst>
              <a:ext uri="{FF2B5EF4-FFF2-40B4-BE49-F238E27FC236}">
                <a16:creationId xmlns:a16="http://schemas.microsoft.com/office/drawing/2014/main" id="{6CA37597-F555-41E4-A407-F3290B972A25}"/>
              </a:ext>
            </a:extLst>
          </p:cNvPr>
          <p:cNvSpPr>
            <a:spLocks noGrp="1"/>
          </p:cNvSpPr>
          <p:nvPr>
            <p:ph type="ftr" sz="quarter" idx="11"/>
          </p:nvPr>
        </p:nvSpPr>
        <p:spPr>
          <a:xfrm>
            <a:off x="8077200" y="6410960"/>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4" name="Espace réservé du contenu 3">
            <a:extLst>
              <a:ext uri="{FF2B5EF4-FFF2-40B4-BE49-F238E27FC236}">
                <a16:creationId xmlns:a16="http://schemas.microsoft.com/office/drawing/2014/main" id="{E8001715-BA26-47EE-AD09-A23FD6726959}"/>
              </a:ext>
            </a:extLst>
          </p:cNvPr>
          <p:cNvSpPr>
            <a:spLocks noGrp="1"/>
          </p:cNvSpPr>
          <p:nvPr>
            <p:ph idx="4294967295"/>
          </p:nvPr>
        </p:nvSpPr>
        <p:spPr>
          <a:xfrm>
            <a:off x="921543" y="1840741"/>
            <a:ext cx="10385211" cy="4570219"/>
          </a:xfrm>
        </p:spPr>
        <p:txBody>
          <a:bodyPr>
            <a:normAutofit/>
          </a:bodyPr>
          <a:lstStyle/>
          <a:p>
            <a:pPr marL="0" indent="0">
              <a:buNone/>
            </a:pPr>
            <a:r>
              <a:rPr lang="fr-FR" sz="2000" dirty="0">
                <a:latin typeface="+mj-lt"/>
              </a:rPr>
              <a:t>GRACE à l’enseignement du docteur Paul Nogier, en particulier celui consacré à la prise du pouls et la présence ou non de son signal (RACVAS) :</a:t>
            </a:r>
          </a:p>
          <a:p>
            <a:r>
              <a:rPr lang="fr-FR" sz="2000" u="sng" dirty="0">
                <a:latin typeface="+mj-lt"/>
              </a:rPr>
              <a:t>Nous pouvons réaliser</a:t>
            </a:r>
            <a:r>
              <a:rPr lang="fr-FR" sz="2000" dirty="0">
                <a:latin typeface="+mj-lt"/>
              </a:rPr>
              <a:t> une analyse rapide et fine et reproductible de ce qui est, ou une analyse prédictive de ce qui n’est pas encore connu.</a:t>
            </a:r>
          </a:p>
          <a:p>
            <a:r>
              <a:rPr lang="fr-FR" sz="2000" u="sng" dirty="0">
                <a:latin typeface="+mj-lt"/>
              </a:rPr>
              <a:t>Elle est utilisable dans notre pratique quotidienne avec peu de matériel </a:t>
            </a:r>
            <a:r>
              <a:rPr lang="fr-FR" sz="2000" dirty="0">
                <a:latin typeface="+mj-lt"/>
              </a:rPr>
              <a:t>(diagnostic / thérapeutique) et n‘est pas invasive pour le patient.</a:t>
            </a:r>
          </a:p>
          <a:p>
            <a:r>
              <a:rPr lang="fr-FR" sz="2000" dirty="0">
                <a:latin typeface="+mj-lt"/>
              </a:rPr>
              <a:t>Mais elle doit être coopérative avec la médecine expérimentale  qui la complète et apporte la preuve ou non par des chercheurs compétents scientifiquement, médicalement, administrativement et disposant de personnels et moyens financiers .  </a:t>
            </a:r>
          </a:p>
          <a:p>
            <a:pPr marL="0" indent="0">
              <a:buNone/>
            </a:pPr>
            <a:r>
              <a:rPr lang="fr-FR" sz="600" dirty="0"/>
              <a:t> l                                                                        </a:t>
            </a:r>
            <a:endParaRPr lang="fr-FR" sz="1600" dirty="0"/>
          </a:p>
          <a:p>
            <a:pPr marL="0" indent="0">
              <a:buNone/>
            </a:pPr>
            <a:r>
              <a:rPr lang="fr-FR" sz="1600" dirty="0"/>
              <a:t> </a:t>
            </a:r>
          </a:p>
        </p:txBody>
      </p:sp>
    </p:spTree>
    <p:extLst>
      <p:ext uri="{BB962C8B-B14F-4D97-AF65-F5344CB8AC3E}">
        <p14:creationId xmlns:p14="http://schemas.microsoft.com/office/powerpoint/2010/main" val="25463105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22B8895-B60E-4619-985E-617C5B231096}"/>
              </a:ext>
            </a:extLst>
          </p:cNvPr>
          <p:cNvSpPr>
            <a:spLocks noGrp="1"/>
          </p:cNvSpPr>
          <p:nvPr>
            <p:ph type="ftr" sz="quarter" idx="11"/>
          </p:nvPr>
        </p:nvSpPr>
        <p:spPr>
          <a:xfrm>
            <a:off x="8077200" y="641409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4" name="ZoneTexte 3">
            <a:extLst>
              <a:ext uri="{FF2B5EF4-FFF2-40B4-BE49-F238E27FC236}">
                <a16:creationId xmlns:a16="http://schemas.microsoft.com/office/drawing/2014/main" id="{495C00B7-1630-4E95-93AF-82DCA2E8D3FC}"/>
              </a:ext>
            </a:extLst>
          </p:cNvPr>
          <p:cNvSpPr txBox="1"/>
          <p:nvPr/>
        </p:nvSpPr>
        <p:spPr>
          <a:xfrm>
            <a:off x="549965" y="235946"/>
            <a:ext cx="11284226" cy="636071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j-lt"/>
                <a:ea typeface="+mn-ea"/>
                <a:cs typeface="+mn-cs"/>
              </a:rPr>
              <a:t>Analyser ce que l’on trouve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j-lt"/>
                <a:ea typeface="+mn-ea"/>
                <a:cs typeface="+mn-cs"/>
              </a:rPr>
              <a:t>  zone topographique  (où est-on ?)  point ou zone non mobile en apnée, précision par les couleurs analogiques avec les organes.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j-lt"/>
                <a:ea typeface="+mn-ea"/>
                <a:cs typeface="+mn-cs"/>
              </a:rPr>
              <a:t>  zone thérapeutique (de correction) avec mobilité des points en apnée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j-lt"/>
                <a:ea typeface="+mn-ea"/>
                <a:cs typeface="+mn-cs"/>
              </a:rPr>
              <a:t> </a:t>
            </a:r>
            <a:r>
              <a:rPr kumimoji="0" lang="fr-FR" sz="2000" b="1" i="0" u="none" strike="noStrike" kern="1200" cap="none" spc="0" normalizeH="0" baseline="0" noProof="0" dirty="0">
                <a:ln>
                  <a:noFill/>
                </a:ln>
                <a:solidFill>
                  <a:prstClr val="black"/>
                </a:solidFill>
                <a:effectLst/>
                <a:uLnTx/>
                <a:uFillTx/>
                <a:latin typeface="+mj-lt"/>
                <a:ea typeface="+mn-ea"/>
                <a:cs typeface="+mn-cs"/>
              </a:rPr>
              <a:t>En étant neutre </a:t>
            </a:r>
            <a:r>
              <a:rPr kumimoji="0" lang="fr-FR" sz="2000" b="0" i="0" u="none" strike="noStrike" kern="1200" cap="none" spc="0" normalizeH="0" baseline="0" noProof="0" dirty="0">
                <a:ln>
                  <a:noFill/>
                </a:ln>
                <a:solidFill>
                  <a:prstClr val="black"/>
                </a:solidFill>
                <a:effectLst/>
                <a:uLnTx/>
                <a:uFillTx/>
                <a:latin typeface="+mj-lt"/>
                <a:ea typeface="+mn-ea"/>
                <a:cs typeface="+mn-cs"/>
              </a:rPr>
              <a:t>vis à vis de l’observation tant sur les suggestions de notre cerveau que celles du patient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j-lt"/>
                <a:ea typeface="+mn-ea"/>
                <a:cs typeface="+mn-cs"/>
              </a:rPr>
              <a:t>Comparer ce que l’on trouve, sur le corps et sur l’oreille, et qui doit pouvoir expliquer les doléances du malade .</a:t>
            </a:r>
            <a:endParaRPr kumimoji="0" lang="fr-FR" sz="20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j-lt"/>
                <a:ea typeface="+mn-ea"/>
                <a:cs typeface="+mn-cs"/>
              </a:rPr>
              <a:t>En cas de discordance, se méfier de sa prise de pouls, du détecteur utilisé à vocation principalement électromagnétique (4 force créatrices de l’univers : </a:t>
            </a:r>
            <a:r>
              <a:rPr lang="fr-FR" sz="2000" dirty="0">
                <a:solidFill>
                  <a:prstClr val="black"/>
                </a:solidFill>
                <a:latin typeface="+mj-lt"/>
              </a:rPr>
              <a:t>é</a:t>
            </a:r>
            <a:r>
              <a:rPr kumimoji="0" lang="fr-FR" sz="2000" b="0" i="0" u="none" strike="noStrike" kern="1200" cap="none" spc="0" normalizeH="0" baseline="0" noProof="0" dirty="0" err="1">
                <a:ln>
                  <a:noFill/>
                </a:ln>
                <a:solidFill>
                  <a:prstClr val="black"/>
                </a:solidFill>
                <a:effectLst/>
                <a:uLnTx/>
                <a:uFillTx/>
                <a:latin typeface="+mj-lt"/>
                <a:ea typeface="+mn-ea"/>
                <a:cs typeface="+mn-cs"/>
              </a:rPr>
              <a:t>lectromagnétique</a:t>
            </a:r>
            <a:r>
              <a:rPr kumimoji="0" lang="fr-FR" sz="2000" b="0" i="0" u="none" strike="noStrike" kern="1200" cap="none" spc="0" normalizeH="0" baseline="0" noProof="0" dirty="0">
                <a:ln>
                  <a:noFill/>
                </a:ln>
                <a:solidFill>
                  <a:prstClr val="black"/>
                </a:solidFill>
                <a:effectLst/>
                <a:uLnTx/>
                <a:uFillTx/>
                <a:latin typeface="+mj-lt"/>
                <a:ea typeface="+mn-ea"/>
                <a:cs typeface="+mn-cs"/>
              </a:rPr>
              <a:t>, nucléaire forte et faible, gravitationnelle avec possibilité de détecteurs analogiques) et de l’existence de zones exclues qui ont tendance à augmenter la détection de la pathologie sur le corps en la diminuant sur l’oreille.</a:t>
            </a:r>
          </a:p>
          <a:p>
            <a:pPr marR="0" lvl="0" algn="l" defTabSz="914400" rtl="0" eaLnBrk="1" fontAlgn="auto" latinLnBrk="0" hangingPunct="1">
              <a:lnSpc>
                <a:spcPct val="90000"/>
              </a:lnSpc>
              <a:spcBef>
                <a:spcPts val="1000"/>
              </a:spcBef>
              <a:spcAft>
                <a:spcPts val="0"/>
              </a:spcAft>
              <a:buClrTx/>
              <a:buSzTx/>
              <a:tabLst/>
              <a:defRPr/>
            </a:pPr>
            <a:endParaRPr kumimoji="0" lang="fr-FR" sz="20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j-lt"/>
                <a:ea typeface="+mn-ea"/>
                <a:cs typeface="+mn-cs"/>
              </a:rPr>
              <a:t>Trouver des solutions thérapeutiques pou</a:t>
            </a:r>
            <a:r>
              <a:rPr kumimoji="0" lang="fr-FR" sz="2000" b="0" i="0" u="none" strike="noStrike" kern="1200" cap="none" spc="0" normalizeH="0" baseline="0" noProof="0" dirty="0">
                <a:ln>
                  <a:noFill/>
                </a:ln>
                <a:solidFill>
                  <a:prstClr val="black"/>
                </a:solidFill>
                <a:effectLst/>
                <a:uLnTx/>
                <a:uFillTx/>
                <a:latin typeface="+mj-lt"/>
                <a:ea typeface="+mn-ea"/>
                <a:cs typeface="+mn-cs"/>
              </a:rPr>
              <a:t>r corriger, par exemple une zone exclue:</a:t>
            </a:r>
          </a:p>
          <a:p>
            <a:pPr marL="685800" lvl="1" indent="-228600">
              <a:lnSpc>
                <a:spcPct val="90000"/>
              </a:lnSpc>
              <a:spcBef>
                <a:spcPts val="1000"/>
              </a:spcBef>
              <a:buFont typeface="Arial" panose="020B0604020202020204" pitchFamily="34" charset="0"/>
              <a:buChar char="•"/>
              <a:defRPr/>
            </a:pPr>
            <a:r>
              <a:rPr kumimoji="0" lang="fr-FR" sz="2000" b="0" i="0" u="none" strike="noStrike" kern="1200" cap="none" spc="0" normalizeH="0" baseline="0" noProof="0" dirty="0">
                <a:ln>
                  <a:noFill/>
                </a:ln>
                <a:solidFill>
                  <a:prstClr val="black"/>
                </a:solidFill>
                <a:effectLst/>
                <a:uLnTx/>
                <a:uFillTx/>
                <a:latin typeface="+mj-lt"/>
                <a:ea typeface="+mn-ea"/>
                <a:cs typeface="+mn-cs"/>
              </a:rPr>
              <a:t>au niveau auriculaire, repérage et traitement des lignes de fonctions dysharmoniques.	</a:t>
            </a:r>
          </a:p>
          <a:p>
            <a:pPr marL="685800" lvl="1" indent="-228600">
              <a:lnSpc>
                <a:spcPct val="90000"/>
              </a:lnSpc>
              <a:spcBef>
                <a:spcPts val="1000"/>
              </a:spcBef>
              <a:buFont typeface="Arial" panose="020B0604020202020204" pitchFamily="34" charset="0"/>
              <a:buChar char="•"/>
              <a:defRPr/>
            </a:pPr>
            <a:r>
              <a:rPr kumimoji="0" lang="fr-FR" sz="2000" b="0" i="0" u="none" strike="noStrike" kern="1200" cap="none" spc="0" normalizeH="0" baseline="0" noProof="0" dirty="0">
                <a:ln>
                  <a:noFill/>
                </a:ln>
                <a:solidFill>
                  <a:prstClr val="black"/>
                </a:solidFill>
                <a:effectLst/>
                <a:uLnTx/>
                <a:uFillTx/>
                <a:latin typeface="+mj-lt"/>
                <a:ea typeface="+mn-ea"/>
                <a:cs typeface="+mn-cs"/>
              </a:rPr>
              <a:t>sur le corps : utilisation judicieuse  de certaines  couleurs exprimant les relations fonctionnelles fréquentielles perturbées de l’organisme :  phases, plages,  frontières pour fabriquer un dispositif recruteur(Dr Nogier) ou décodeur. </a:t>
            </a:r>
            <a:endParaRPr lang="fr-FR" sz="2000" dirty="0">
              <a:latin typeface="+mj-lt"/>
            </a:endParaRPr>
          </a:p>
        </p:txBody>
      </p:sp>
    </p:spTree>
    <p:extLst>
      <p:ext uri="{BB962C8B-B14F-4D97-AF65-F5344CB8AC3E}">
        <p14:creationId xmlns:p14="http://schemas.microsoft.com/office/powerpoint/2010/main" val="25246761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4537363-DBE7-40E7-A000-1334CCF8F5E7}"/>
              </a:ext>
            </a:extLst>
          </p:cNvPr>
          <p:cNvSpPr>
            <a:spLocks noGrp="1"/>
          </p:cNvSpPr>
          <p:nvPr>
            <p:ph type="ftr" sz="quarter" idx="11"/>
          </p:nvPr>
        </p:nvSpPr>
        <p:spPr>
          <a:xfrm>
            <a:off x="8077200" y="6374708"/>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4" name="ZoneTexte 3">
            <a:extLst>
              <a:ext uri="{FF2B5EF4-FFF2-40B4-BE49-F238E27FC236}">
                <a16:creationId xmlns:a16="http://schemas.microsoft.com/office/drawing/2014/main" id="{D1F8A6FD-8878-41A2-A705-B940FB7B18DE}"/>
              </a:ext>
            </a:extLst>
          </p:cNvPr>
          <p:cNvSpPr txBox="1"/>
          <p:nvPr/>
        </p:nvSpPr>
        <p:spPr>
          <a:xfrm>
            <a:off x="344557" y="453036"/>
            <a:ext cx="11476381" cy="610423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prstClr val="black"/>
                </a:solidFill>
                <a:effectLst/>
                <a:uLnTx/>
                <a:uFillTx/>
                <a:latin typeface="+mj-lt"/>
                <a:ea typeface="+mn-ea"/>
                <a:cs typeface="+mn-cs"/>
              </a:rPr>
              <a:t>Essayer d'Interpréter le dysfonctionnement et sa correction</a:t>
            </a:r>
            <a:r>
              <a:rPr kumimoji="0" lang="fr-FR" b="0" i="0" u="none" strike="noStrike" kern="1200" cap="none" spc="0" normalizeH="0" baseline="0" noProof="0" dirty="0">
                <a:ln>
                  <a:noFill/>
                </a:ln>
                <a:solidFill>
                  <a:prstClr val="black"/>
                </a:solidFill>
                <a:effectLst/>
                <a:uLnTx/>
                <a:uFillTx/>
                <a:latin typeface="+mj-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mj-lt"/>
                <a:ea typeface="+mn-ea"/>
                <a:cs typeface="+mn-cs"/>
              </a:rPr>
              <a:t> perturbation de la synchronisation /désynchronisation, extrêmement véloce, de populations neuronales pour effectuer les programmes nécessaires à la réalisation de telle ou telle tache, entrainant des parasitages multiples sur les voies d’information /correction et le programme de correction élaboré par les centres segmentaires et supra segmentaires.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b="0" i="0" u="none" strike="noStrike" kern="1200" cap="none" spc="0" normalizeH="0" baseline="0" noProof="0" dirty="0">
                <a:ln>
                  <a:noFill/>
                </a:ln>
                <a:solidFill>
                  <a:prstClr val="black"/>
                </a:solidFill>
                <a:effectLst/>
                <a:uLnTx/>
                <a:uFillTx/>
                <a:latin typeface="+mj-lt"/>
                <a:ea typeface="+mn-ea"/>
                <a:cs typeface="+mn-cs"/>
              </a:rPr>
              <a:t>      L’ AT recruteur filtre (entre autres) les ondes EM émises par le corps (Infra rouges) ou réceptionnées (lumière) et sélectionne des gammes de fréquences que l’organisme utilise pour interférer sur un parasitage de fréquences et le corriger.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mj-lt"/>
                <a:ea typeface="+mn-ea"/>
                <a:cs typeface="+mn-cs"/>
              </a:rPr>
              <a:t> L’excès (ou l’insuffisance) de détection sur le corps s’annule, le parasitage est recruté et se reporte sur les zones et points de correction auriculaires ainsi repérés. Leur utilisation complète, en le pérennisant, le déparasitage temporaire obtenu par le recruteur et permet au processus d’auto guérison de reprendre son cours.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b="1" i="0" u="none" strike="noStrike" kern="1200" cap="none" spc="0" normalizeH="0" baseline="0" noProof="0" dirty="0">
                <a:ln>
                  <a:noFill/>
                </a:ln>
                <a:solidFill>
                  <a:prstClr val="black"/>
                </a:solidFill>
                <a:effectLst/>
                <a:uLnTx/>
                <a:uFillTx/>
                <a:latin typeface="+mj-lt"/>
                <a:ea typeface="+mn-ea"/>
                <a:cs typeface="+mn-cs"/>
              </a:rPr>
              <a:t>A partir d’une observation </a:t>
            </a:r>
            <a:r>
              <a:rPr lang="fr-FR" b="1" dirty="0">
                <a:solidFill>
                  <a:prstClr val="black"/>
                </a:solidFill>
                <a:latin typeface="+mj-lt"/>
              </a:rPr>
              <a:t>sur</a:t>
            </a:r>
            <a:r>
              <a:rPr kumimoji="0" lang="fr-FR" b="1" i="0" u="none" strike="noStrike" kern="1200" cap="none" spc="0" normalizeH="0" baseline="0" noProof="0" dirty="0">
                <a:ln>
                  <a:noFill/>
                </a:ln>
                <a:solidFill>
                  <a:prstClr val="black"/>
                </a:solidFill>
                <a:effectLst/>
                <a:uLnTx/>
                <a:uFillTx/>
                <a:latin typeface="+mj-lt"/>
                <a:ea typeface="+mn-ea"/>
                <a:cs typeface="+mn-cs"/>
              </a:rPr>
              <a:t> la réaction d’un sujet sain face à une agression modérée qu’il va maitriser, comprendre les mécanismes anormaux de la pathologie et s’en servir pour l’aider, par nos soins auriculaires et corporels, à reprendre son auto guérison naturelle.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b="1" i="0" u="none" strike="noStrike" kern="1200" cap="none" spc="0" normalizeH="0" baseline="0" noProof="0" dirty="0">
              <a:ln>
                <a:noFill/>
              </a:ln>
              <a:solidFill>
                <a:prstClr val="black"/>
              </a:solidFill>
              <a:effectLst/>
              <a:uLnTx/>
              <a:uFillTx/>
              <a:latin typeface="+mj-lt"/>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fr-FR" b="1" i="0" u="none" strike="noStrike" kern="1200" cap="none" spc="0" normalizeH="0" baseline="0" noProof="0" dirty="0">
                <a:ln>
                  <a:noFill/>
                </a:ln>
                <a:solidFill>
                  <a:prstClr val="black"/>
                </a:solidFill>
                <a:effectLst/>
                <a:uLnTx/>
                <a:uFillTx/>
                <a:latin typeface="+mj-lt"/>
                <a:ea typeface="+mn-ea"/>
                <a:cs typeface="+mn-cs"/>
              </a:rPr>
              <a:t>Le Dr Paul Nogier a toujours voulu, dans son enseignement, nous apprendre à réfléchir et  raisonner pour comprendre et non appliquer des recettes toutes faites.</a:t>
            </a:r>
            <a:endParaRPr lang="fr-FR" b="1" dirty="0">
              <a:solidFill>
                <a:prstClr val="black"/>
              </a:solidFill>
              <a:latin typeface="+mj-lt"/>
            </a:endParaRPr>
          </a:p>
          <a:p>
            <a:pPr marR="0" lvl="0" algn="l" defTabSz="914400" rtl="0" eaLnBrk="1" fontAlgn="auto" latinLnBrk="0" hangingPunct="1">
              <a:lnSpc>
                <a:spcPct val="90000"/>
              </a:lnSpc>
              <a:spcBef>
                <a:spcPts val="1000"/>
              </a:spcBef>
              <a:spcAft>
                <a:spcPts val="0"/>
              </a:spcAft>
              <a:buClrTx/>
              <a:buSzTx/>
              <a:tabLst/>
              <a:defRPr/>
            </a:pPr>
            <a:r>
              <a:rPr kumimoji="0" lang="fr-FR" b="1" i="0" u="none" strike="noStrike" kern="1200" cap="none" spc="0" normalizeH="0" baseline="0" noProof="0" dirty="0">
                <a:ln>
                  <a:noFill/>
                </a:ln>
                <a:solidFill>
                  <a:prstClr val="black"/>
                </a:solidFill>
                <a:effectLst/>
                <a:uLnTx/>
                <a:uFillTx/>
                <a:latin typeface="+mj-lt"/>
                <a:ea typeface="+mn-ea"/>
                <a:cs typeface="+mn-cs"/>
              </a:rPr>
              <a:t>Nous disposons ainsi, par l’auriculothérapie, de plusieurs méthodes thérapeutiques, selon</a:t>
            </a:r>
            <a:r>
              <a:rPr lang="fr-FR" b="1" dirty="0">
                <a:solidFill>
                  <a:prstClr val="black"/>
                </a:solidFill>
                <a:latin typeface="+mj-lt"/>
              </a:rPr>
              <a:t> les affinités personnelles. Les autres disciplines (homéopathie, acupuncture, …), avec un langage et une méthodologie différents, interfèrent avec la nôtre et vice versa.</a:t>
            </a:r>
            <a:endParaRPr kumimoji="0" lang="fr-FR" b="1"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8251845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C18166-9451-4046-A0BB-2BCC79EB68B1}"/>
              </a:ext>
            </a:extLst>
          </p:cNvPr>
          <p:cNvSpPr>
            <a:spLocks noGrp="1"/>
          </p:cNvSpPr>
          <p:nvPr>
            <p:ph type="ftr" sz="quarter" idx="11"/>
          </p:nvPr>
        </p:nvSpPr>
        <p:spPr>
          <a:xfrm>
            <a:off x="8077200" y="6231683"/>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4" name="Image 3">
            <a:extLst>
              <a:ext uri="{FF2B5EF4-FFF2-40B4-BE49-F238E27FC236}">
                <a16:creationId xmlns:a16="http://schemas.microsoft.com/office/drawing/2014/main" id="{F646D473-1296-4838-B78C-66B68A96DF0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3140765" y="516682"/>
            <a:ext cx="5102087" cy="5924555"/>
          </a:xfrm>
          <a:prstGeom prst="rect">
            <a:avLst/>
          </a:prstGeom>
        </p:spPr>
      </p:pic>
      <p:sp>
        <p:nvSpPr>
          <p:cNvPr id="3" name="ZoneTexte 2">
            <a:extLst>
              <a:ext uri="{FF2B5EF4-FFF2-40B4-BE49-F238E27FC236}">
                <a16:creationId xmlns:a16="http://schemas.microsoft.com/office/drawing/2014/main" id="{D2B5DF9F-B1D1-40CB-B0BB-34A19C52DCEE}"/>
              </a:ext>
            </a:extLst>
          </p:cNvPr>
          <p:cNvSpPr txBox="1"/>
          <p:nvPr/>
        </p:nvSpPr>
        <p:spPr>
          <a:xfrm>
            <a:off x="543341" y="1669628"/>
            <a:ext cx="2422962" cy="646331"/>
          </a:xfrm>
          <a:prstGeom prst="rect">
            <a:avLst/>
          </a:prstGeom>
          <a:noFill/>
        </p:spPr>
        <p:txBody>
          <a:bodyPr wrap="square" rtlCol="0">
            <a:spAutoFit/>
          </a:bodyPr>
          <a:lstStyle/>
          <a:p>
            <a:r>
              <a:rPr lang="fr-FR" dirty="0"/>
              <a:t>Docteur Raphaël Nogier Symposium 2012</a:t>
            </a:r>
          </a:p>
        </p:txBody>
      </p:sp>
    </p:spTree>
    <p:extLst>
      <p:ext uri="{BB962C8B-B14F-4D97-AF65-F5344CB8AC3E}">
        <p14:creationId xmlns:p14="http://schemas.microsoft.com/office/powerpoint/2010/main" val="25805999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3D26272-2041-42D9-B3F4-645624FBDB0B}"/>
              </a:ext>
            </a:extLst>
          </p:cNvPr>
          <p:cNvSpPr>
            <a:spLocks noGrp="1"/>
          </p:cNvSpPr>
          <p:nvPr>
            <p:ph type="ftr" sz="quarter" idx="11"/>
          </p:nvPr>
        </p:nvSpPr>
        <p:spPr>
          <a:xfrm>
            <a:off x="8077200" y="6262221"/>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5" name="Image 4">
            <a:extLst>
              <a:ext uri="{FF2B5EF4-FFF2-40B4-BE49-F238E27FC236}">
                <a16:creationId xmlns:a16="http://schemas.microsoft.com/office/drawing/2014/main" id="{37EA47B5-861C-46BF-A935-1F6A903FCFC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219752" y="239992"/>
            <a:ext cx="4104715" cy="5856008"/>
          </a:xfrm>
          <a:prstGeom prst="rect">
            <a:avLst/>
          </a:prstGeom>
        </p:spPr>
      </p:pic>
      <p:pic>
        <p:nvPicPr>
          <p:cNvPr id="6" name="Image 5">
            <a:extLst>
              <a:ext uri="{FF2B5EF4-FFF2-40B4-BE49-F238E27FC236}">
                <a16:creationId xmlns:a16="http://schemas.microsoft.com/office/drawing/2014/main" id="{0BAEBFAC-4EBE-479B-9FC6-65C554B40DA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
          <a:stretch/>
        </p:blipFill>
        <p:spPr>
          <a:xfrm>
            <a:off x="1062877" y="239992"/>
            <a:ext cx="4348492" cy="6022229"/>
          </a:xfrm>
          <a:prstGeom prst="rect">
            <a:avLst/>
          </a:prstGeom>
        </p:spPr>
      </p:pic>
    </p:spTree>
    <p:extLst>
      <p:ext uri="{BB962C8B-B14F-4D97-AF65-F5344CB8AC3E}">
        <p14:creationId xmlns:p14="http://schemas.microsoft.com/office/powerpoint/2010/main" val="42638047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98DECA3-ADA2-4A47-B361-F3754FA23A48}"/>
              </a:ext>
            </a:extLst>
          </p:cNvPr>
          <p:cNvSpPr>
            <a:spLocks noGrp="1"/>
          </p:cNvSpPr>
          <p:nvPr>
            <p:ph type="ftr" sz="quarter" idx="11"/>
          </p:nvPr>
        </p:nvSpPr>
        <p:spPr>
          <a:xfrm>
            <a:off x="8148376" y="5991225"/>
            <a:ext cx="4114800" cy="365125"/>
          </a:xfrm>
        </p:spPr>
        <p:txBody>
          <a:bodyPr/>
          <a:lstStyle/>
          <a:p>
            <a:r>
              <a:rPr lang="en-US" dirty="0"/>
              <a:t>B. Julienne - A. Mallard (in memoriam) - P. </a:t>
            </a:r>
            <a:r>
              <a:rPr lang="en-US" dirty="0" err="1"/>
              <a:t>Becu</a:t>
            </a:r>
            <a:r>
              <a:rPr lang="en-US" dirty="0"/>
              <a:t> - M. </a:t>
            </a:r>
            <a:r>
              <a:rPr lang="en-US" dirty="0" err="1"/>
              <a:t>LeBel</a:t>
            </a:r>
            <a:r>
              <a:rPr lang="en-US" dirty="0"/>
              <a:t>   Symposium Lyon - 5&amp;6 </a:t>
            </a:r>
            <a:r>
              <a:rPr lang="en-US" dirty="0" err="1"/>
              <a:t>juin</a:t>
            </a:r>
            <a:r>
              <a:rPr lang="en-US" dirty="0"/>
              <a:t> 2021</a:t>
            </a:r>
            <a:endParaRPr lang="fr-FR" dirty="0"/>
          </a:p>
        </p:txBody>
      </p:sp>
      <p:pic>
        <p:nvPicPr>
          <p:cNvPr id="6" name="Image 5">
            <a:extLst>
              <a:ext uri="{FF2B5EF4-FFF2-40B4-BE49-F238E27FC236}">
                <a16:creationId xmlns:a16="http://schemas.microsoft.com/office/drawing/2014/main" id="{0931A9FB-0A8D-4A73-A086-EBE577865E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391" r="29945" b="7315"/>
          <a:stretch/>
        </p:blipFill>
        <p:spPr>
          <a:xfrm>
            <a:off x="1231881" y="0"/>
            <a:ext cx="6786703" cy="6858000"/>
          </a:xfrm>
          <a:prstGeom prst="rect">
            <a:avLst/>
          </a:prstGeom>
        </p:spPr>
      </p:pic>
      <p:sp>
        <p:nvSpPr>
          <p:cNvPr id="7" name="ZoneTexte 6">
            <a:extLst>
              <a:ext uri="{FF2B5EF4-FFF2-40B4-BE49-F238E27FC236}">
                <a16:creationId xmlns:a16="http://schemas.microsoft.com/office/drawing/2014/main" id="{B0867726-FD82-4178-BFFE-B5174333DDDA}"/>
              </a:ext>
            </a:extLst>
          </p:cNvPr>
          <p:cNvSpPr txBox="1"/>
          <p:nvPr/>
        </p:nvSpPr>
        <p:spPr>
          <a:xfrm>
            <a:off x="8772211" y="1276141"/>
            <a:ext cx="3094892" cy="646331"/>
          </a:xfrm>
          <a:prstGeom prst="rect">
            <a:avLst/>
          </a:prstGeom>
          <a:noFill/>
        </p:spPr>
        <p:txBody>
          <a:bodyPr wrap="square" rtlCol="0">
            <a:spAutoFit/>
          </a:bodyPr>
          <a:lstStyle/>
          <a:p>
            <a:r>
              <a:rPr lang="fr-FR" dirty="0"/>
              <a:t>Professeur Pierre Magnin</a:t>
            </a:r>
          </a:p>
          <a:p>
            <a:r>
              <a:rPr lang="fr-FR" dirty="0" err="1"/>
              <a:t>Auriculomédecine</a:t>
            </a:r>
            <a:r>
              <a:rPr lang="fr-FR" dirty="0"/>
              <a:t> n° 3, 1976</a:t>
            </a:r>
          </a:p>
        </p:txBody>
      </p:sp>
    </p:spTree>
    <p:extLst>
      <p:ext uri="{BB962C8B-B14F-4D97-AF65-F5344CB8AC3E}">
        <p14:creationId xmlns:p14="http://schemas.microsoft.com/office/powerpoint/2010/main" val="3293761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re 1">
            <a:extLst>
              <a:ext uri="{FF2B5EF4-FFF2-40B4-BE49-F238E27FC236}">
                <a16:creationId xmlns:a16="http://schemas.microsoft.com/office/drawing/2014/main" id="{50DC18EB-8852-48F3-86EC-FD99689BDAA5}"/>
              </a:ext>
            </a:extLst>
          </p:cNvPr>
          <p:cNvSpPr>
            <a:spLocks noGrp="1" noChangeArrowheads="1"/>
          </p:cNvSpPr>
          <p:nvPr>
            <p:ph type="title"/>
          </p:nvPr>
        </p:nvSpPr>
        <p:spPr>
          <a:xfrm>
            <a:off x="2278064" y="365126"/>
            <a:ext cx="6899275" cy="365125"/>
          </a:xfrm>
        </p:spPr>
        <p:txBody>
          <a:bodyPr/>
          <a:lstStyle/>
          <a:p>
            <a:pPr eaLnBrk="1" hangingPunct="1"/>
            <a:r>
              <a:rPr lang="fr-FR" altLang="fr-FR" sz="1800"/>
              <a:t>Traité d auriculothérapie.P.F.M.Nogier . Maisonneuve 1969 p 57</a:t>
            </a:r>
          </a:p>
        </p:txBody>
      </p:sp>
      <p:pic>
        <p:nvPicPr>
          <p:cNvPr id="165891" name="Espace réservé du contenu 6">
            <a:extLst>
              <a:ext uri="{FF2B5EF4-FFF2-40B4-BE49-F238E27FC236}">
                <a16:creationId xmlns:a16="http://schemas.microsoft.com/office/drawing/2014/main" id="{200BE082-C536-4979-BA32-D261DE3419AA}"/>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rcRect t="-4208"/>
          <a:stretch>
            <a:fillRect/>
          </a:stretch>
        </p:blipFill>
        <p:spPr>
          <a:xfrm>
            <a:off x="1768475" y="967617"/>
            <a:ext cx="8655050" cy="3200400"/>
          </a:xfrm>
        </p:spPr>
      </p:pic>
      <p:sp>
        <p:nvSpPr>
          <p:cNvPr id="7" name="Espace réservé du pied de page 1">
            <a:extLst>
              <a:ext uri="{FF2B5EF4-FFF2-40B4-BE49-F238E27FC236}">
                <a16:creationId xmlns:a16="http://schemas.microsoft.com/office/drawing/2014/main" id="{FDC592E4-3475-4962-BA3E-175E015271CB}"/>
              </a:ext>
            </a:extLst>
          </p:cNvPr>
          <p:cNvSpPr>
            <a:spLocks noGrp="1"/>
          </p:cNvSpPr>
          <p:nvPr>
            <p:ph type="ftr" sz="quarter" idx="11"/>
          </p:nvPr>
        </p:nvSpPr>
        <p:spPr>
          <a:xfrm>
            <a:off x="8077200" y="6262221"/>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165894" name="ZoneTexte 10">
            <a:extLst>
              <a:ext uri="{FF2B5EF4-FFF2-40B4-BE49-F238E27FC236}">
                <a16:creationId xmlns:a16="http://schemas.microsoft.com/office/drawing/2014/main" id="{2F3FB9D1-4C3B-4DCC-B153-810DB7A349C6}"/>
              </a:ext>
            </a:extLst>
          </p:cNvPr>
          <p:cNvSpPr txBox="1">
            <a:spLocks noChangeArrowheads="1"/>
          </p:cNvSpPr>
          <p:nvPr/>
        </p:nvSpPr>
        <p:spPr bwMode="auto">
          <a:xfrm>
            <a:off x="2383115" y="4827588"/>
            <a:ext cx="782105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 </a:t>
            </a:r>
            <a:r>
              <a:rPr lang="fr-FR" altLang="fr-FR" sz="2000" i="1" dirty="0"/>
              <a:t>Un jour, j’irai vivre en Théorie, parce qu’en Théorie, tout se passe bien. </a:t>
            </a:r>
            <a:r>
              <a:rPr lang="fr-FR" altLang="fr-FR" dirty="0"/>
              <a:t>» P. Desproges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F88B140-A479-412E-B372-BAFE1F4E0622}"/>
              </a:ext>
            </a:extLst>
          </p:cNvPr>
          <p:cNvSpPr>
            <a:spLocks noGrp="1" noChangeArrowheads="1"/>
          </p:cNvSpPr>
          <p:nvPr>
            <p:ph type="title"/>
          </p:nvPr>
        </p:nvSpPr>
        <p:spPr>
          <a:xfrm>
            <a:off x="1524000" y="457200"/>
            <a:ext cx="9144000" cy="1371600"/>
          </a:xfrm>
        </p:spPr>
        <p:txBody>
          <a:bodyPr>
            <a:normAutofit/>
          </a:bodyPr>
          <a:lstStyle/>
          <a:p>
            <a:pPr eaLnBrk="1" hangingPunct="1"/>
            <a:r>
              <a:rPr lang="fr-FR" altLang="fr-FR" sz="2400" dirty="0"/>
              <a:t>Quelques pensées du Pr R. LERICHE</a:t>
            </a:r>
          </a:p>
        </p:txBody>
      </p:sp>
      <p:sp>
        <p:nvSpPr>
          <p:cNvPr id="63493" name="Rectangle 3">
            <a:extLst>
              <a:ext uri="{FF2B5EF4-FFF2-40B4-BE49-F238E27FC236}">
                <a16:creationId xmlns:a16="http://schemas.microsoft.com/office/drawing/2014/main" id="{118FB0C8-861F-4DEE-BA08-602BF57A58EC}"/>
              </a:ext>
            </a:extLst>
          </p:cNvPr>
          <p:cNvSpPr>
            <a:spLocks noGrp="1" noChangeArrowheads="1"/>
          </p:cNvSpPr>
          <p:nvPr>
            <p:ph idx="1"/>
          </p:nvPr>
        </p:nvSpPr>
        <p:spPr>
          <a:xfrm>
            <a:off x="1007165" y="1981200"/>
            <a:ext cx="10098157" cy="4184650"/>
          </a:xfrm>
        </p:spPr>
        <p:txBody>
          <a:bodyPr rtlCol="0">
            <a:normAutofit/>
          </a:bodyPr>
          <a:lstStyle/>
          <a:p>
            <a:pPr>
              <a:lnSpc>
                <a:spcPct val="80000"/>
              </a:lnSpc>
              <a:defRPr/>
            </a:pPr>
            <a:r>
              <a:rPr lang="fr-FR" altLang="fr-FR" sz="2400" i="1" dirty="0"/>
              <a:t>Il y a, en médecine, différentes manières de regarder. Il n’y en a qu’une qui permette de voir…</a:t>
            </a:r>
          </a:p>
          <a:p>
            <a:pPr>
              <a:lnSpc>
                <a:spcPct val="80000"/>
              </a:lnSpc>
              <a:defRPr/>
            </a:pPr>
            <a:endParaRPr lang="fr-FR" altLang="fr-FR" sz="2400" i="1" dirty="0"/>
          </a:p>
          <a:p>
            <a:pPr>
              <a:lnSpc>
                <a:spcPct val="80000"/>
              </a:lnSpc>
              <a:defRPr/>
            </a:pPr>
            <a:r>
              <a:rPr lang="fr-FR" altLang="fr-FR" sz="2400" i="1" dirty="0"/>
              <a:t>La pathologie est souvent, pour les mécanismes subtils de la vie physiologique, un miroir grossissant qui nous fait voir des aspects que l’expérimentation sur animal sain ne dégage pas avec son déterminisme aigu.</a:t>
            </a:r>
          </a:p>
          <a:p>
            <a:pPr>
              <a:lnSpc>
                <a:spcPct val="80000"/>
              </a:lnSpc>
              <a:defRPr/>
            </a:pPr>
            <a:endParaRPr lang="fr-FR" altLang="fr-FR" sz="2400" i="1" dirty="0"/>
          </a:p>
          <a:p>
            <a:pPr>
              <a:lnSpc>
                <a:spcPct val="80000"/>
              </a:lnSpc>
              <a:defRPr/>
            </a:pPr>
            <a:r>
              <a:rPr lang="fr-FR" altLang="fr-FR" sz="2400" i="1" dirty="0"/>
              <a:t>Pendant longtemps, je n’ai saisi que le contour des symptômes et le dessin linéaire des résultats. Plus tard, j’ai compris l’esprit des choses.</a:t>
            </a:r>
          </a:p>
          <a:p>
            <a:pPr>
              <a:lnSpc>
                <a:spcPct val="80000"/>
              </a:lnSpc>
              <a:buNone/>
              <a:defRPr/>
            </a:pPr>
            <a:endParaRPr lang="fr-FR" altLang="fr-FR" sz="2400" dirty="0"/>
          </a:p>
          <a:p>
            <a:pPr>
              <a:lnSpc>
                <a:spcPct val="80000"/>
              </a:lnSpc>
              <a:buNone/>
              <a:defRPr/>
            </a:pPr>
            <a:r>
              <a:rPr lang="fr-FR" altLang="fr-FR" sz="1200" dirty="0" err="1"/>
              <a:t>Auriculomédecine</a:t>
            </a:r>
            <a:r>
              <a:rPr lang="fr-FR" altLang="fr-FR" sz="1200" dirty="0"/>
              <a:t> N°34 – Janvier 1984</a:t>
            </a:r>
          </a:p>
        </p:txBody>
      </p:sp>
      <p:sp>
        <p:nvSpPr>
          <p:cNvPr id="6" name="Espace réservé du pied de page 1">
            <a:extLst>
              <a:ext uri="{FF2B5EF4-FFF2-40B4-BE49-F238E27FC236}">
                <a16:creationId xmlns:a16="http://schemas.microsoft.com/office/drawing/2014/main" id="{A66BCD67-0EFA-422B-89C8-23A5DD256E95}"/>
              </a:ext>
            </a:extLst>
          </p:cNvPr>
          <p:cNvSpPr txBox="1">
            <a:spLocks/>
          </p:cNvSpPr>
          <p:nvPr/>
        </p:nvSpPr>
        <p:spPr>
          <a:xfrm>
            <a:off x="7951304" y="603567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B9D6-3223-4727-8419-AC3385BC2723}"/>
              </a:ext>
            </a:extLst>
          </p:cNvPr>
          <p:cNvSpPr>
            <a:spLocks noGrp="1"/>
          </p:cNvSpPr>
          <p:nvPr>
            <p:ph type="ftr" sz="quarter" idx="11"/>
          </p:nvPr>
        </p:nvSpPr>
        <p:spPr>
          <a:xfrm>
            <a:off x="8077200" y="6316593"/>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6" name="Image 5">
            <a:extLst>
              <a:ext uri="{FF2B5EF4-FFF2-40B4-BE49-F238E27FC236}">
                <a16:creationId xmlns:a16="http://schemas.microsoft.com/office/drawing/2014/main" id="{48A22D95-04C6-4A2A-8317-E58FDF9869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130" r="12609" b="14467"/>
          <a:stretch/>
        </p:blipFill>
        <p:spPr>
          <a:xfrm>
            <a:off x="195941" y="-24735"/>
            <a:ext cx="11028650" cy="6341328"/>
          </a:xfrm>
          <a:prstGeom prst="rect">
            <a:avLst/>
          </a:prstGeom>
        </p:spPr>
      </p:pic>
    </p:spTree>
    <p:extLst>
      <p:ext uri="{BB962C8B-B14F-4D97-AF65-F5344CB8AC3E}">
        <p14:creationId xmlns:p14="http://schemas.microsoft.com/office/powerpoint/2010/main" val="68843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3">
            <a:extLst>
              <a:ext uri="{FF2B5EF4-FFF2-40B4-BE49-F238E27FC236}">
                <a16:creationId xmlns:a16="http://schemas.microsoft.com/office/drawing/2014/main" id="{604EADAB-C6B5-4F08-AE92-E4D76A44761A}"/>
              </a:ext>
            </a:extLst>
          </p:cNvPr>
          <p:cNvSpPr>
            <a:spLocks noGrp="1" noChangeArrowheads="1"/>
          </p:cNvSpPr>
          <p:nvPr>
            <p:ph type="title"/>
          </p:nvPr>
        </p:nvSpPr>
        <p:spPr>
          <a:xfrm>
            <a:off x="2152651" y="0"/>
            <a:ext cx="3825875" cy="857250"/>
          </a:xfrm>
        </p:spPr>
        <p:txBody>
          <a:bodyPr rtlCol="0">
            <a:normAutofit/>
          </a:bodyPr>
          <a:lstStyle/>
          <a:p>
            <a:pPr>
              <a:defRPr/>
            </a:pPr>
            <a:r>
              <a:rPr lang="fr-FR" altLang="fr-FR" sz="3200" dirty="0"/>
              <a:t>Points de fonctions?</a:t>
            </a:r>
            <a:br>
              <a:rPr lang="fr-FR" altLang="fr-FR" sz="3200" dirty="0"/>
            </a:br>
            <a:r>
              <a:rPr lang="fr-FR" altLang="fr-FR" sz="1600" dirty="0"/>
              <a:t>Extrait tissulaire placé entre pouce et index</a:t>
            </a:r>
          </a:p>
        </p:txBody>
      </p:sp>
      <p:sp>
        <p:nvSpPr>
          <p:cNvPr id="2" name="Espace réservé du pied de page 1">
            <a:extLst>
              <a:ext uri="{FF2B5EF4-FFF2-40B4-BE49-F238E27FC236}">
                <a16:creationId xmlns:a16="http://schemas.microsoft.com/office/drawing/2014/main" id="{5EE1ACE7-B853-4D5D-A3A2-6FEC154AB108}"/>
              </a:ext>
            </a:extLst>
          </p:cNvPr>
          <p:cNvSpPr>
            <a:spLocks noGrp="1"/>
          </p:cNvSpPr>
          <p:nvPr>
            <p:ph type="ftr" sz="quarter" idx="11"/>
          </p:nvPr>
        </p:nvSpPr>
        <p:spPr>
          <a:xfrm>
            <a:off x="8064500" y="6286500"/>
            <a:ext cx="3930650" cy="368301"/>
          </a:xfrm>
        </p:spPr>
        <p:txBody>
          <a:bodyPr/>
          <a:lstStyle/>
          <a:p>
            <a:pPr>
              <a:defRPr/>
            </a:pPr>
            <a:r>
              <a:rPr lang="en-US" altLang="fr-FR"/>
              <a:t>B. Julienne - A. Mallard (in memoriam) - P. Becu - M. LeBel   Symposium Lyon - 5&amp;6 juin 2021</a:t>
            </a:r>
            <a:endParaRPr lang="fr-FR" altLang="fr-FR" dirty="0"/>
          </a:p>
        </p:txBody>
      </p:sp>
      <p:pic>
        <p:nvPicPr>
          <p:cNvPr id="26629" name="Image 4">
            <a:extLst>
              <a:ext uri="{FF2B5EF4-FFF2-40B4-BE49-F238E27FC236}">
                <a16:creationId xmlns:a16="http://schemas.microsoft.com/office/drawing/2014/main" id="{FC26251C-04B8-4439-92A7-15C566C4360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857250"/>
            <a:ext cx="91440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7">
            <a:extLst>
              <a:ext uri="{FF2B5EF4-FFF2-40B4-BE49-F238E27FC236}">
                <a16:creationId xmlns:a16="http://schemas.microsoft.com/office/drawing/2014/main" id="{82273413-6923-4713-97B0-F50074E45F87}"/>
              </a:ext>
            </a:extLst>
          </p:cNvPr>
          <p:cNvSpPr>
            <a:spLocks noGrp="1" noChangeArrowheads="1"/>
          </p:cNvSpPr>
          <p:nvPr>
            <p:ph type="title"/>
          </p:nvPr>
        </p:nvSpPr>
        <p:spPr>
          <a:xfrm>
            <a:off x="1003300" y="1"/>
            <a:ext cx="9817099" cy="1863725"/>
          </a:xfrm>
        </p:spPr>
        <p:txBody>
          <a:bodyPr rtlCol="0">
            <a:normAutofit/>
          </a:bodyPr>
          <a:lstStyle/>
          <a:p>
            <a:pPr algn="ctr">
              <a:defRPr/>
            </a:pPr>
            <a:r>
              <a:rPr lang="fr-FR" altLang="fr-FR" sz="2400" dirty="0" err="1"/>
              <a:t>Auriculomédecine</a:t>
            </a:r>
            <a:r>
              <a:rPr lang="fr-FR" altLang="fr-FR" sz="2400" dirty="0"/>
              <a:t> n° 20 juillet 1980 :</a:t>
            </a:r>
            <a:r>
              <a:rPr lang="fr-FR" altLang="fr-FR" sz="2400" b="1" dirty="0"/>
              <a:t>T. D.OLESON</a:t>
            </a:r>
            <a:br>
              <a:rPr lang="fr-FR" altLang="fr-FR" sz="2400" dirty="0"/>
            </a:br>
            <a:r>
              <a:rPr lang="fr-FR" altLang="fr-FR" sz="2400" dirty="0"/>
              <a:t>  </a:t>
            </a:r>
            <a:r>
              <a:rPr lang="fr-FR" altLang="fr-FR" sz="2400" b="1" dirty="0"/>
              <a:t>75 % de concordance entre le diagnostic auriculaire des représentations réflexes et les localisations douloureuses corporelles ressenties et collectées indépendamment  de l’examinateur (double aveugle) </a:t>
            </a:r>
            <a:r>
              <a:rPr lang="fr-FR" altLang="fr-FR" sz="2400" i="1" dirty="0">
                <a:effectLst>
                  <a:outerShdw blurRad="38100" dist="38100" dir="2700000" algn="tl">
                    <a:srgbClr val="000000">
                      <a:alpha val="43137"/>
                    </a:srgbClr>
                  </a:outerShdw>
                </a:effectLst>
              </a:rPr>
              <a:t>sur des sujets malades</a:t>
            </a:r>
          </a:p>
        </p:txBody>
      </p:sp>
      <p:sp>
        <p:nvSpPr>
          <p:cNvPr id="4" name="Espace réservé du pied de page 3">
            <a:extLst>
              <a:ext uri="{FF2B5EF4-FFF2-40B4-BE49-F238E27FC236}">
                <a16:creationId xmlns:a16="http://schemas.microsoft.com/office/drawing/2014/main" id="{8996D11B-6A9F-416F-8C8B-08D05798764C}"/>
              </a:ext>
            </a:extLst>
          </p:cNvPr>
          <p:cNvSpPr>
            <a:spLocks noGrp="1"/>
          </p:cNvSpPr>
          <p:nvPr>
            <p:ph type="ftr" sz="quarter" idx="11"/>
          </p:nvPr>
        </p:nvSpPr>
        <p:spPr>
          <a:xfrm>
            <a:off x="7988300" y="635635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28677" name="Image 6">
            <a:extLst>
              <a:ext uri="{FF2B5EF4-FFF2-40B4-BE49-F238E27FC236}">
                <a16:creationId xmlns:a16="http://schemas.microsoft.com/office/drawing/2014/main" id="{93962B9D-2F8F-46FB-BE53-3804CCBA0C61}"/>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bwMode="auto">
          <a:xfrm>
            <a:off x="755374" y="1753701"/>
            <a:ext cx="7447721" cy="501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a:extLst>
              <a:ext uri="{FF2B5EF4-FFF2-40B4-BE49-F238E27FC236}">
                <a16:creationId xmlns:a16="http://schemas.microsoft.com/office/drawing/2014/main" id="{A0FD41FF-F4A3-4EAF-B634-119A2C9CA885}"/>
              </a:ext>
            </a:extLst>
          </p:cNvPr>
          <p:cNvSpPr>
            <a:spLocks noGrp="1" noChangeArrowheads="1"/>
          </p:cNvSpPr>
          <p:nvPr>
            <p:ph type="title"/>
          </p:nvPr>
        </p:nvSpPr>
        <p:spPr>
          <a:xfrm>
            <a:off x="1346200" y="1"/>
            <a:ext cx="9010651" cy="944563"/>
          </a:xfrm>
        </p:spPr>
        <p:txBody>
          <a:bodyPr/>
          <a:lstStyle/>
          <a:p>
            <a:pPr eaLnBrk="1" hangingPunct="1"/>
            <a:r>
              <a:rPr lang="fr-FR" altLang="fr-FR" sz="2800" dirty="0"/>
              <a:t>  Détecteur stylet de métal (oreille) et </a:t>
            </a:r>
            <a:r>
              <a:rPr lang="fr-FR" altLang="fr-FR" sz="2800" dirty="0" err="1"/>
              <a:t>acu</a:t>
            </a:r>
            <a:r>
              <a:rPr lang="fr-FR" altLang="fr-FR" sz="2800" dirty="0"/>
              <a:t>- détecteur oriental sur des sujets  </a:t>
            </a:r>
            <a:r>
              <a:rPr lang="fr-FR" altLang="fr-FR" sz="2800" dirty="0" err="1"/>
              <a:t>polymyalgiques</a:t>
            </a:r>
            <a:r>
              <a:rPr lang="fr-FR" altLang="fr-FR" sz="2800" dirty="0"/>
              <a:t> en double aveugle.</a:t>
            </a:r>
          </a:p>
        </p:txBody>
      </p:sp>
      <p:pic>
        <p:nvPicPr>
          <p:cNvPr id="29699" name="Espace réservé du contenu 6">
            <a:extLst>
              <a:ext uri="{FF2B5EF4-FFF2-40B4-BE49-F238E27FC236}">
                <a16:creationId xmlns:a16="http://schemas.microsoft.com/office/drawing/2014/main" id="{CE7824A6-4723-46A4-AC25-28C986604D39}"/>
              </a:ext>
            </a:extLst>
          </p:cNvPr>
          <p:cNvPicPr>
            <a:picLocks noGrp="1" noChangeAspect="1" noChangeArrowheads="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14"/>
          <a:stretch>
            <a:fillRect/>
          </a:stretch>
        </p:blipFill>
        <p:spPr>
          <a:xfrm>
            <a:off x="1860550" y="1101726"/>
            <a:ext cx="3917950" cy="5370513"/>
          </a:xfrm>
        </p:spPr>
      </p:pic>
      <p:sp>
        <p:nvSpPr>
          <p:cNvPr id="4" name="Espace réservé du pied de page 3">
            <a:extLst>
              <a:ext uri="{FF2B5EF4-FFF2-40B4-BE49-F238E27FC236}">
                <a16:creationId xmlns:a16="http://schemas.microsoft.com/office/drawing/2014/main" id="{7F7CF6AE-826E-445E-B83F-213E71EE1AC8}"/>
              </a:ext>
            </a:extLst>
          </p:cNvPr>
          <p:cNvSpPr>
            <a:spLocks noGrp="1"/>
          </p:cNvSpPr>
          <p:nvPr>
            <p:ph type="ftr" sz="quarter" idx="11"/>
          </p:nvPr>
        </p:nvSpPr>
        <p:spPr>
          <a:xfrm>
            <a:off x="8077200" y="6289676"/>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29702" name="Image 8">
            <a:extLst>
              <a:ext uri="{FF2B5EF4-FFF2-40B4-BE49-F238E27FC236}">
                <a16:creationId xmlns:a16="http://schemas.microsoft.com/office/drawing/2014/main" id="{75B953F2-64C3-4751-A43D-D1B5477B51F4}"/>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6322"/>
          <a:stretch>
            <a:fillRect/>
          </a:stretch>
        </p:blipFill>
        <p:spPr bwMode="auto">
          <a:xfrm>
            <a:off x="5778501" y="808038"/>
            <a:ext cx="48101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5" name="Rectangle 3">
            <a:extLst>
              <a:ext uri="{FF2B5EF4-FFF2-40B4-BE49-F238E27FC236}">
                <a16:creationId xmlns:a16="http://schemas.microsoft.com/office/drawing/2014/main" id="{CAC0A684-4A38-436C-A649-3607481A17DF}"/>
              </a:ext>
            </a:extLst>
          </p:cNvPr>
          <p:cNvSpPr>
            <a:spLocks noGrp="1" noChangeArrowheads="1"/>
          </p:cNvSpPr>
          <p:nvPr>
            <p:ph idx="1"/>
          </p:nvPr>
        </p:nvSpPr>
        <p:spPr>
          <a:xfrm>
            <a:off x="582930" y="136524"/>
            <a:ext cx="10664190" cy="6048579"/>
          </a:xfrm>
        </p:spPr>
        <p:txBody>
          <a:bodyPr wrap="square" rtlCol="0">
            <a:spAutoFit/>
          </a:bodyPr>
          <a:lstStyle/>
          <a:p>
            <a:pPr>
              <a:lnSpc>
                <a:spcPct val="80000"/>
              </a:lnSpc>
              <a:buNone/>
              <a:defRPr/>
            </a:pPr>
            <a:r>
              <a:rPr lang="fr-FR" altLang="fr-FR" sz="1600" dirty="0"/>
              <a:t>	</a:t>
            </a:r>
          </a:p>
          <a:p>
            <a:pPr algn="ctr">
              <a:lnSpc>
                <a:spcPct val="80000"/>
              </a:lnSpc>
              <a:buNone/>
              <a:defRPr/>
            </a:pPr>
            <a:r>
              <a:rPr lang="fr-FR" altLang="fr-FR" b="1" dirty="0"/>
              <a:t>Intérêt des CARTOGRAPHIES</a:t>
            </a:r>
            <a:endParaRPr lang="fr-FR" altLang="fr-FR" sz="1600" b="1" dirty="0"/>
          </a:p>
          <a:p>
            <a:pPr>
              <a:lnSpc>
                <a:spcPct val="80000"/>
              </a:lnSpc>
              <a:buNone/>
              <a:defRPr/>
            </a:pPr>
            <a:r>
              <a:rPr lang="fr-FR" altLang="fr-FR" sz="1600" b="1" dirty="0">
                <a:solidFill>
                  <a:srgbClr val="0070C0"/>
                </a:solidFill>
              </a:rPr>
              <a:t>             </a:t>
            </a:r>
            <a:r>
              <a:rPr lang="fr-FR" altLang="fr-FR" sz="1600" b="1" dirty="0"/>
              <a:t>Pour appréhender  et interpréter une maladie, il faut savoir où se situent les dysfonctionnements éventuels et leurs étiologies. </a:t>
            </a:r>
          </a:p>
          <a:p>
            <a:pPr>
              <a:lnSpc>
                <a:spcPct val="80000"/>
              </a:lnSpc>
              <a:buNone/>
              <a:defRPr/>
            </a:pPr>
            <a:endParaRPr lang="fr-FR" altLang="fr-FR" sz="1600" dirty="0"/>
          </a:p>
          <a:p>
            <a:pPr>
              <a:lnSpc>
                <a:spcPct val="80000"/>
              </a:lnSpc>
              <a:buNone/>
              <a:defRPr/>
            </a:pPr>
            <a:r>
              <a:rPr lang="fr-FR" altLang="fr-FR" sz="1600" dirty="0"/>
              <a:t> Rappelons qu’il s’agit de représentations réflexes dont l’information nous est fournie par l’innervation cérébrospinale, neurovégétative et humorale (travaux du Pr </a:t>
            </a:r>
            <a:r>
              <a:rPr lang="fr-FR" altLang="fr-FR" sz="1600" dirty="0" err="1"/>
              <a:t>Bossy</a:t>
            </a:r>
            <a:r>
              <a:rPr lang="fr-FR" altLang="fr-FR" sz="1600" dirty="0"/>
              <a:t>).</a:t>
            </a:r>
          </a:p>
          <a:p>
            <a:pPr>
              <a:lnSpc>
                <a:spcPct val="80000"/>
              </a:lnSpc>
              <a:buNone/>
              <a:defRPr/>
            </a:pPr>
            <a:endParaRPr lang="fr-FR" altLang="fr-FR" sz="2400" b="1" dirty="0">
              <a:solidFill>
                <a:srgbClr val="0070C0"/>
              </a:solidFill>
            </a:endParaRPr>
          </a:p>
          <a:p>
            <a:pPr marL="0" indent="0">
              <a:lnSpc>
                <a:spcPct val="80000"/>
              </a:lnSpc>
              <a:buNone/>
              <a:defRPr/>
            </a:pPr>
            <a:r>
              <a:rPr lang="fr-FR" altLang="fr-FR" sz="2400" b="1" dirty="0">
                <a:solidFill>
                  <a:srgbClr val="0070C0"/>
                </a:solidFill>
              </a:rPr>
              <a:t>                                              </a:t>
            </a:r>
            <a:r>
              <a:rPr lang="fr-FR" altLang="fr-FR" sz="2400" b="1" dirty="0"/>
              <a:t>ETAT DES LIEUX </a:t>
            </a:r>
            <a:endParaRPr lang="fr-FR" altLang="fr-FR" sz="2400" dirty="0"/>
          </a:p>
          <a:p>
            <a:pPr algn="ctr">
              <a:lnSpc>
                <a:spcPct val="80000"/>
              </a:lnSpc>
              <a:buNone/>
              <a:defRPr/>
            </a:pPr>
            <a:r>
              <a:rPr lang="fr-FR" altLang="fr-FR" b="1" dirty="0"/>
              <a:t>La référence est l’œuvre du Dr Paul Nogier et collaborateurs</a:t>
            </a:r>
          </a:p>
          <a:p>
            <a:pPr algn="ctr">
              <a:lnSpc>
                <a:spcPct val="80000"/>
              </a:lnSpc>
              <a:buNone/>
              <a:defRPr/>
            </a:pPr>
            <a:r>
              <a:rPr lang="fr-FR" altLang="fr-FR" sz="2400" dirty="0"/>
              <a:t>Deux périodes, deux cartographies en évolution.</a:t>
            </a:r>
          </a:p>
          <a:p>
            <a:pPr>
              <a:lnSpc>
                <a:spcPct val="80000"/>
              </a:lnSpc>
              <a:buNone/>
              <a:defRPr/>
            </a:pPr>
            <a:endParaRPr lang="fr-FR" altLang="fr-FR" sz="1600" dirty="0"/>
          </a:p>
          <a:p>
            <a:pPr>
              <a:lnSpc>
                <a:spcPct val="80000"/>
              </a:lnSpc>
              <a:buFont typeface="Wingdings" panose="05000000000000000000" pitchFamily="2" charset="2"/>
              <a:buChar char="v"/>
              <a:defRPr/>
            </a:pPr>
            <a:r>
              <a:rPr lang="fr-FR" altLang="fr-FR" sz="2400" dirty="0"/>
              <a:t>1951/1981</a:t>
            </a:r>
          </a:p>
          <a:p>
            <a:pPr>
              <a:lnSpc>
                <a:spcPct val="80000"/>
              </a:lnSpc>
              <a:buNone/>
              <a:defRPr/>
            </a:pPr>
            <a:endParaRPr lang="fr-FR" altLang="fr-FR" sz="1200" dirty="0"/>
          </a:p>
          <a:p>
            <a:pPr algn="ctr">
              <a:lnSpc>
                <a:spcPct val="80000"/>
              </a:lnSpc>
              <a:defRPr/>
            </a:pPr>
            <a:r>
              <a:rPr lang="fr-FR" altLang="fr-FR" sz="2400" dirty="0"/>
              <a:t>1951 – 1969 : description princeps du fœtus renversé</a:t>
            </a:r>
            <a:r>
              <a:rPr lang="fr-FR" altLang="fr-FR" sz="1600" dirty="0"/>
              <a:t>;</a:t>
            </a:r>
          </a:p>
          <a:p>
            <a:pPr>
              <a:lnSpc>
                <a:spcPct val="80000"/>
              </a:lnSpc>
              <a:buNone/>
              <a:defRPr/>
            </a:pPr>
            <a:r>
              <a:rPr lang="fr-FR" altLang="fr-FR" sz="1600" dirty="0"/>
              <a:t> Citons la collaboration précieuse avec le </a:t>
            </a:r>
            <a:r>
              <a:rPr lang="fr-FR" altLang="fr-FR" sz="1600" b="1" dirty="0"/>
              <a:t>Dr </a:t>
            </a:r>
            <a:r>
              <a:rPr lang="fr-FR" altLang="fr-FR" sz="1600" b="1" dirty="0" err="1"/>
              <a:t>Bourdiol</a:t>
            </a:r>
            <a:r>
              <a:rPr lang="fr-FR" altLang="fr-FR" sz="1600" dirty="0"/>
              <a:t>, celui-ci publiant lui-même sur ce sujet en 1980 [9], mais également d’autres élèves du Dr Paul Nogier, dont le Dr F </a:t>
            </a:r>
            <a:r>
              <a:rPr lang="fr-FR" altLang="fr-FR" sz="1600" b="1" dirty="0"/>
              <a:t>Bahr, </a:t>
            </a:r>
            <a:r>
              <a:rPr lang="fr-FR" altLang="fr-FR" sz="1600" dirty="0"/>
              <a:t>sans oublier les plus anciens tels que </a:t>
            </a:r>
            <a:r>
              <a:rPr lang="fr-FR" altLang="fr-FR" sz="1600" b="1" dirty="0"/>
              <a:t>le Dr </a:t>
            </a:r>
            <a:r>
              <a:rPr lang="fr-FR" altLang="fr-FR" sz="1600" b="1" dirty="0" err="1"/>
              <a:t>H.Jarricot</a:t>
            </a:r>
            <a:r>
              <a:rPr lang="fr-FR" altLang="fr-FR" sz="1600" b="1" dirty="0"/>
              <a:t> et </a:t>
            </a:r>
            <a:r>
              <a:rPr lang="fr-FR" altLang="fr-FR" sz="1600" b="1" dirty="0" err="1"/>
              <a:t>H.Pellin</a:t>
            </a:r>
            <a:r>
              <a:rPr lang="fr-FR" altLang="fr-FR" sz="1600" dirty="0"/>
              <a:t>. On ne peut malheureusement tous les citer… …       </a:t>
            </a:r>
          </a:p>
        </p:txBody>
      </p:sp>
      <p:sp>
        <p:nvSpPr>
          <p:cNvPr id="2" name="Espace réservé du pied de page 1">
            <a:extLst>
              <a:ext uri="{FF2B5EF4-FFF2-40B4-BE49-F238E27FC236}">
                <a16:creationId xmlns:a16="http://schemas.microsoft.com/office/drawing/2014/main" id="{51293E23-F1A5-4BA9-8553-B81A9A02FB42}"/>
              </a:ext>
            </a:extLst>
          </p:cNvPr>
          <p:cNvSpPr>
            <a:spLocks noGrp="1"/>
          </p:cNvSpPr>
          <p:nvPr>
            <p:ph type="ftr" sz="quarter" idx="11"/>
          </p:nvPr>
        </p:nvSpPr>
        <p:spPr>
          <a:xfrm>
            <a:off x="8077200" y="6356351"/>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3">
            <a:extLst>
              <a:ext uri="{FF2B5EF4-FFF2-40B4-BE49-F238E27FC236}">
                <a16:creationId xmlns:a16="http://schemas.microsoft.com/office/drawing/2014/main" id="{7E80BB9E-D045-45D3-A366-72E8078E54CC}"/>
              </a:ext>
            </a:extLst>
          </p:cNvPr>
          <p:cNvSpPr>
            <a:spLocks noGrp="1" noChangeArrowheads="1"/>
          </p:cNvSpPr>
          <p:nvPr>
            <p:ph type="title"/>
          </p:nvPr>
        </p:nvSpPr>
        <p:spPr>
          <a:xfrm>
            <a:off x="2781300" y="136525"/>
            <a:ext cx="7886700" cy="425450"/>
          </a:xfrm>
        </p:spPr>
        <p:txBody>
          <a:bodyPr/>
          <a:lstStyle/>
          <a:p>
            <a:pPr eaLnBrk="1" hangingPunct="1"/>
            <a:r>
              <a:rPr lang="fr-FR" altLang="fr-FR" sz="2400" dirty="0"/>
              <a:t>Points réflexes auriculaires. </a:t>
            </a:r>
            <a:r>
              <a:rPr lang="fr-FR" altLang="fr-FR" sz="2400" dirty="0" err="1"/>
              <a:t>P.F.M.Nogier</a:t>
            </a:r>
            <a:r>
              <a:rPr lang="fr-FR" altLang="fr-FR" sz="2400" dirty="0"/>
              <a:t> 1987 Maisonneuve</a:t>
            </a:r>
            <a:r>
              <a:rPr lang="fr-FR" altLang="fr-FR" sz="2000" dirty="0"/>
              <a:t>.</a:t>
            </a:r>
          </a:p>
        </p:txBody>
      </p:sp>
      <p:sp>
        <p:nvSpPr>
          <p:cNvPr id="2" name="Espace réservé du pied de page 1">
            <a:extLst>
              <a:ext uri="{FF2B5EF4-FFF2-40B4-BE49-F238E27FC236}">
                <a16:creationId xmlns:a16="http://schemas.microsoft.com/office/drawing/2014/main" id="{3246C3E3-7A6B-4E28-BED7-C403C3CD0582}"/>
              </a:ext>
            </a:extLst>
          </p:cNvPr>
          <p:cNvSpPr>
            <a:spLocks noGrp="1"/>
          </p:cNvSpPr>
          <p:nvPr>
            <p:ph type="ftr" sz="quarter" idx="11"/>
          </p:nvPr>
        </p:nvSpPr>
        <p:spPr>
          <a:xfrm>
            <a:off x="8077200" y="6296025"/>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 name="Image 6">
            <a:extLst>
              <a:ext uri="{FF2B5EF4-FFF2-40B4-BE49-F238E27FC236}">
                <a16:creationId xmlns:a16="http://schemas.microsoft.com/office/drawing/2014/main" id="{AA05391E-9C17-44AD-8701-91C95495251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969" t="8895" r="11129" b="19415"/>
          <a:stretch/>
        </p:blipFill>
        <p:spPr>
          <a:xfrm>
            <a:off x="73098" y="561975"/>
            <a:ext cx="11356902" cy="5734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8F916CA-FC5E-4830-AF90-78C2DBB0FD89}"/>
              </a:ext>
            </a:extLst>
          </p:cNvPr>
          <p:cNvSpPr>
            <a:spLocks noGrp="1"/>
          </p:cNvSpPr>
          <p:nvPr>
            <p:ph type="ftr" sz="quarter" idx="11"/>
          </p:nvPr>
        </p:nvSpPr>
        <p:spPr>
          <a:xfrm>
            <a:off x="8077200" y="630555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4" name="Image 3">
            <a:extLst>
              <a:ext uri="{FF2B5EF4-FFF2-40B4-BE49-F238E27FC236}">
                <a16:creationId xmlns:a16="http://schemas.microsoft.com/office/drawing/2014/main" id="{ACFAA770-D526-4EB8-AF3C-178AA61E3D2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8260" y="187324"/>
            <a:ext cx="11296091" cy="61182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D90F59FE-711E-4FE6-B4DD-B29DBE0A5F9E}"/>
              </a:ext>
            </a:extLst>
          </p:cNvPr>
          <p:cNvSpPr>
            <a:spLocks noGrp="1" noChangeArrowheads="1"/>
          </p:cNvSpPr>
          <p:nvPr>
            <p:ph type="title"/>
          </p:nvPr>
        </p:nvSpPr>
        <p:spPr>
          <a:xfrm>
            <a:off x="2152650" y="11113"/>
            <a:ext cx="7791450" cy="1198562"/>
          </a:xfrm>
        </p:spPr>
        <p:txBody>
          <a:bodyPr/>
          <a:lstStyle/>
          <a:p>
            <a:pPr eaLnBrk="1" hangingPunct="1"/>
            <a:r>
              <a:rPr lang="fr-FR" altLang="fr-FR" sz="2000" dirty="0"/>
              <a:t>Points réflexes auriculaires. Schémas avant impression Maisonneuve 1987</a:t>
            </a:r>
            <a:br>
              <a:rPr lang="fr-FR" altLang="fr-FR" sz="2000" dirty="0"/>
            </a:br>
            <a:r>
              <a:rPr lang="fr-FR" altLang="fr-FR" sz="2000" dirty="0"/>
              <a:t>P.F.M Nogier. Françoise Petit Jean. Alain Mallard. </a:t>
            </a:r>
            <a:br>
              <a:rPr lang="fr-FR" altLang="fr-FR" sz="2000" dirty="0"/>
            </a:br>
            <a:r>
              <a:rPr lang="fr-FR" altLang="fr-FR" sz="2000" dirty="0"/>
              <a:t>Dessins d’oreille </a:t>
            </a:r>
            <a:r>
              <a:rPr lang="fr-FR" altLang="fr-FR" sz="2000" dirty="0" err="1"/>
              <a:t>Ph.Grignard</a:t>
            </a:r>
            <a:r>
              <a:rPr lang="fr-FR" altLang="fr-FR" sz="2000" dirty="0"/>
              <a:t>.</a:t>
            </a:r>
          </a:p>
        </p:txBody>
      </p:sp>
      <p:pic>
        <p:nvPicPr>
          <p:cNvPr id="35843" name="Espace réservé du contenu 20">
            <a:extLst>
              <a:ext uri="{FF2B5EF4-FFF2-40B4-BE49-F238E27FC236}">
                <a16:creationId xmlns:a16="http://schemas.microsoft.com/office/drawing/2014/main" id="{6D987571-D5C3-42BB-90F2-D9E0A8825B1A}"/>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rcRect/>
          <a:stretch>
            <a:fillRect/>
          </a:stretch>
        </p:blipFill>
        <p:spPr>
          <a:xfrm>
            <a:off x="1871664" y="1130300"/>
            <a:ext cx="3163887" cy="4217988"/>
          </a:xfrm>
        </p:spPr>
      </p:pic>
      <p:pic>
        <p:nvPicPr>
          <p:cNvPr id="35844" name="Espace réservé du contenu 15">
            <a:extLst>
              <a:ext uri="{FF2B5EF4-FFF2-40B4-BE49-F238E27FC236}">
                <a16:creationId xmlns:a16="http://schemas.microsoft.com/office/drawing/2014/main" id="{3CC07F13-7C99-4993-8190-9A3FC7953233}"/>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5040313" y="981076"/>
            <a:ext cx="2513012" cy="3236913"/>
          </a:xfrm>
        </p:spPr>
      </p:pic>
      <p:sp>
        <p:nvSpPr>
          <p:cNvPr id="5" name="Espace réservé du pied de page 4">
            <a:extLst>
              <a:ext uri="{FF2B5EF4-FFF2-40B4-BE49-F238E27FC236}">
                <a16:creationId xmlns:a16="http://schemas.microsoft.com/office/drawing/2014/main" id="{59A7D6F7-B329-454B-9FEA-181FF60B0543}"/>
              </a:ext>
            </a:extLst>
          </p:cNvPr>
          <p:cNvSpPr>
            <a:spLocks noGrp="1"/>
          </p:cNvSpPr>
          <p:nvPr>
            <p:ph type="ftr" sz="quarter" idx="11"/>
          </p:nvPr>
        </p:nvSpPr>
        <p:spPr>
          <a:xfrm>
            <a:off x="8216900" y="6233631"/>
            <a:ext cx="39751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35847" name="Image 17">
            <a:extLst>
              <a:ext uri="{FF2B5EF4-FFF2-40B4-BE49-F238E27FC236}">
                <a16:creationId xmlns:a16="http://schemas.microsoft.com/office/drawing/2014/main" id="{53092ECF-5F18-43B2-AB0E-331242E97B4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15250" y="1209675"/>
            <a:ext cx="295275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age 2">
            <a:extLst>
              <a:ext uri="{FF2B5EF4-FFF2-40B4-BE49-F238E27FC236}">
                <a16:creationId xmlns:a16="http://schemas.microsoft.com/office/drawing/2014/main" id="{68C2D369-400C-41E5-B53D-56825F7D5DB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46663" y="4110944"/>
            <a:ext cx="2171700" cy="27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Espace réservé du contenu 7">
            <a:extLst>
              <a:ext uri="{FF2B5EF4-FFF2-40B4-BE49-F238E27FC236}">
                <a16:creationId xmlns:a16="http://schemas.microsoft.com/office/drawing/2014/main" id="{647CE323-6D69-432C-A0F0-A8E775E97537}"/>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46250" y="4760913"/>
            <a:ext cx="19177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Image 4">
            <a:extLst>
              <a:ext uri="{FF2B5EF4-FFF2-40B4-BE49-F238E27FC236}">
                <a16:creationId xmlns:a16="http://schemas.microsoft.com/office/drawing/2014/main" id="{E0EBCD9A-B7FF-4125-920F-9ACD67EEC82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380288" y="3954464"/>
            <a:ext cx="15557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E5078256-DF4A-4C11-BCC4-9CFCFD5DC5D4}"/>
              </a:ext>
            </a:extLst>
          </p:cNvPr>
          <p:cNvSpPr>
            <a:spLocks noGrp="1" noChangeArrowheads="1"/>
          </p:cNvSpPr>
          <p:nvPr>
            <p:ph type="title"/>
          </p:nvPr>
        </p:nvSpPr>
        <p:spPr>
          <a:xfrm>
            <a:off x="2247900" y="187326"/>
            <a:ext cx="7886700" cy="679450"/>
          </a:xfrm>
        </p:spPr>
        <p:txBody>
          <a:bodyPr/>
          <a:lstStyle/>
          <a:p>
            <a:pPr eaLnBrk="1" hangingPunct="1"/>
            <a:r>
              <a:rPr lang="fr-FR" altLang="fr-FR" sz="2400" dirty="0"/>
              <a:t>Points réflexes auriculaires P.F.M. Nogier Juillet 1987</a:t>
            </a:r>
          </a:p>
        </p:txBody>
      </p:sp>
      <p:sp>
        <p:nvSpPr>
          <p:cNvPr id="3" name="Espace réservé du pied de page 2">
            <a:extLst>
              <a:ext uri="{FF2B5EF4-FFF2-40B4-BE49-F238E27FC236}">
                <a16:creationId xmlns:a16="http://schemas.microsoft.com/office/drawing/2014/main" id="{39667B7C-595C-44DB-A1B4-F53287376EA1}"/>
              </a:ext>
            </a:extLst>
          </p:cNvPr>
          <p:cNvSpPr>
            <a:spLocks noGrp="1"/>
          </p:cNvSpPr>
          <p:nvPr>
            <p:ph type="ftr" sz="quarter" idx="11"/>
          </p:nvPr>
        </p:nvSpPr>
        <p:spPr>
          <a:xfrm>
            <a:off x="8077200" y="6310312"/>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36869" name="Image 5">
            <a:extLst>
              <a:ext uri="{FF2B5EF4-FFF2-40B4-BE49-F238E27FC236}">
                <a16:creationId xmlns:a16="http://schemas.microsoft.com/office/drawing/2014/main" id="{DEF15080-A136-4E3F-A89D-CFD77FCCB7B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1061" y="866776"/>
            <a:ext cx="9463539"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32CEE1E6-8358-4EAD-A517-86AE39BA5CAB}"/>
              </a:ext>
            </a:extLst>
          </p:cNvPr>
          <p:cNvSpPr>
            <a:spLocks noGrp="1" noChangeArrowheads="1"/>
          </p:cNvSpPr>
          <p:nvPr>
            <p:ph type="title"/>
          </p:nvPr>
        </p:nvSpPr>
        <p:spPr>
          <a:xfrm>
            <a:off x="1270000" y="365126"/>
            <a:ext cx="8769350" cy="758825"/>
          </a:xfrm>
        </p:spPr>
        <p:txBody>
          <a:bodyPr rtlCol="0">
            <a:normAutofit/>
          </a:bodyPr>
          <a:lstStyle/>
          <a:p>
            <a:pPr>
              <a:defRPr/>
            </a:pPr>
            <a:r>
              <a:rPr lang="fr-FR" altLang="fr-FR" sz="2400" dirty="0"/>
              <a:t>Compléments des points réflexes auriculaires Paul F.M. Nogier 1989</a:t>
            </a:r>
          </a:p>
        </p:txBody>
      </p:sp>
      <p:sp>
        <p:nvSpPr>
          <p:cNvPr id="5" name="Espace réservé du pied de page 4">
            <a:extLst>
              <a:ext uri="{FF2B5EF4-FFF2-40B4-BE49-F238E27FC236}">
                <a16:creationId xmlns:a16="http://schemas.microsoft.com/office/drawing/2014/main" id="{0E59EEA4-8F37-4BA9-82F8-08369BCA72CA}"/>
              </a:ext>
            </a:extLst>
          </p:cNvPr>
          <p:cNvSpPr>
            <a:spLocks noGrp="1"/>
          </p:cNvSpPr>
          <p:nvPr>
            <p:ph type="ftr" sz="quarter" idx="11"/>
          </p:nvPr>
        </p:nvSpPr>
        <p:spPr>
          <a:xfrm>
            <a:off x="8077200" y="6310311"/>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3" name="Image 2">
            <a:extLst>
              <a:ext uri="{FF2B5EF4-FFF2-40B4-BE49-F238E27FC236}">
                <a16:creationId xmlns:a16="http://schemas.microsoft.com/office/drawing/2014/main" id="{4DBF0B3C-BDEF-491A-A6F0-6DFD743633B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689" t="26583" r="1635" b="18171"/>
          <a:stretch/>
        </p:blipFill>
        <p:spPr>
          <a:xfrm>
            <a:off x="340312" y="914400"/>
            <a:ext cx="11851688" cy="5395911"/>
          </a:xfrm>
          <a:prstGeom prst="rect">
            <a:avLst/>
          </a:prstGeom>
        </p:spPr>
      </p:pic>
    </p:spTree>
    <p:extLst>
      <p:ext uri="{BB962C8B-B14F-4D97-AF65-F5344CB8AC3E}">
        <p14:creationId xmlns:p14="http://schemas.microsoft.com/office/powerpoint/2010/main" val="254779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A17A422E-730B-4EA1-8C87-1F2EF0FA6CA0}"/>
              </a:ext>
            </a:extLst>
          </p:cNvPr>
          <p:cNvSpPr>
            <a:spLocks noGrp="1" noChangeArrowheads="1"/>
          </p:cNvSpPr>
          <p:nvPr>
            <p:ph type="title"/>
          </p:nvPr>
        </p:nvSpPr>
        <p:spPr>
          <a:xfrm>
            <a:off x="1441450" y="182564"/>
            <a:ext cx="9309100" cy="562526"/>
          </a:xfrm>
        </p:spPr>
        <p:txBody>
          <a:bodyPr>
            <a:normAutofit/>
          </a:bodyPr>
          <a:lstStyle/>
          <a:p>
            <a:pPr eaLnBrk="1" hangingPunct="1"/>
            <a:r>
              <a:rPr lang="fr-FR" altLang="fr-FR" sz="2400" dirty="0"/>
              <a:t>Compléments des points réflexes auriculaires Paul F.M. Nogier février 1989</a:t>
            </a:r>
          </a:p>
        </p:txBody>
      </p:sp>
      <p:pic>
        <p:nvPicPr>
          <p:cNvPr id="38915" name="Espace réservé du contenu 6">
            <a:extLst>
              <a:ext uri="{FF2B5EF4-FFF2-40B4-BE49-F238E27FC236}">
                <a16:creationId xmlns:a16="http://schemas.microsoft.com/office/drawing/2014/main" id="{C1774F57-2E35-4063-8B40-BD95C7B787CC}"/>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707742" y="745090"/>
            <a:ext cx="9844578" cy="5538587"/>
          </a:xfrm>
        </p:spPr>
      </p:pic>
      <p:sp>
        <p:nvSpPr>
          <p:cNvPr id="4" name="Espace réservé du pied de page 3">
            <a:extLst>
              <a:ext uri="{FF2B5EF4-FFF2-40B4-BE49-F238E27FC236}">
                <a16:creationId xmlns:a16="http://schemas.microsoft.com/office/drawing/2014/main" id="{DC41FA82-9C07-4067-A3B7-4B9ACEB4464D}"/>
              </a:ext>
            </a:extLst>
          </p:cNvPr>
          <p:cNvSpPr>
            <a:spLocks noGrp="1"/>
          </p:cNvSpPr>
          <p:nvPr>
            <p:ph type="ftr" sz="quarter" idx="11"/>
          </p:nvPr>
        </p:nvSpPr>
        <p:spPr>
          <a:xfrm>
            <a:off x="8077200" y="6310311"/>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a:extLst>
              <a:ext uri="{FF2B5EF4-FFF2-40B4-BE49-F238E27FC236}">
                <a16:creationId xmlns:a16="http://schemas.microsoft.com/office/drawing/2014/main" id="{32D0A7EB-9893-4F8A-9DC4-BC6291780C49}"/>
              </a:ext>
            </a:extLst>
          </p:cNvPr>
          <p:cNvSpPr>
            <a:spLocks noGrp="1" noChangeArrowheads="1"/>
          </p:cNvSpPr>
          <p:nvPr>
            <p:ph type="title"/>
          </p:nvPr>
        </p:nvSpPr>
        <p:spPr>
          <a:xfrm>
            <a:off x="1371600" y="1"/>
            <a:ext cx="9442174" cy="776936"/>
          </a:xfrm>
        </p:spPr>
        <p:txBody>
          <a:bodyPr>
            <a:normAutofit fontScale="90000"/>
          </a:bodyPr>
          <a:lstStyle/>
          <a:p>
            <a:pPr eaLnBrk="1" hangingPunct="1"/>
            <a:br>
              <a:rPr lang="fr-FR" altLang="fr-FR" sz="2400" dirty="0"/>
            </a:br>
            <a:r>
              <a:rPr lang="fr-FR" altLang="fr-FR" sz="2700" dirty="0"/>
              <a:t>Compléments des points réflexes auriculaires. Paul F.M. Nogier Février 1989</a:t>
            </a:r>
          </a:p>
        </p:txBody>
      </p:sp>
      <p:pic>
        <p:nvPicPr>
          <p:cNvPr id="39939" name="Espace réservé du contenu 6">
            <a:extLst>
              <a:ext uri="{FF2B5EF4-FFF2-40B4-BE49-F238E27FC236}">
                <a16:creationId xmlns:a16="http://schemas.microsoft.com/office/drawing/2014/main" id="{8AC920A1-401A-4719-B550-5E70E99ED93B}"/>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1669774" y="1010477"/>
            <a:ext cx="8464826" cy="4837045"/>
          </a:xfrm>
          <a:prstGeom prst="rect">
            <a:avLst/>
          </a:prstGeom>
        </p:spPr>
      </p:pic>
      <p:sp>
        <p:nvSpPr>
          <p:cNvPr id="4" name="Espace réservé du pied de page 3">
            <a:extLst>
              <a:ext uri="{FF2B5EF4-FFF2-40B4-BE49-F238E27FC236}">
                <a16:creationId xmlns:a16="http://schemas.microsoft.com/office/drawing/2014/main" id="{DCDA689C-7DE2-40E7-98B3-62334A292730}"/>
              </a:ext>
            </a:extLst>
          </p:cNvPr>
          <p:cNvSpPr>
            <a:spLocks noGrp="1"/>
          </p:cNvSpPr>
          <p:nvPr>
            <p:ph type="ftr" sz="quarter" idx="11"/>
          </p:nvPr>
        </p:nvSpPr>
        <p:spPr>
          <a:xfrm>
            <a:off x="8077200" y="621665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71303A5-2122-4398-99BE-CE2EED854B26}"/>
              </a:ext>
            </a:extLst>
          </p:cNvPr>
          <p:cNvSpPr>
            <a:spLocks noGrp="1" noChangeArrowheads="1"/>
          </p:cNvSpPr>
          <p:nvPr>
            <p:ph type="title"/>
          </p:nvPr>
        </p:nvSpPr>
        <p:spPr/>
        <p:txBody>
          <a:bodyPr>
            <a:normAutofit/>
          </a:bodyPr>
          <a:lstStyle/>
          <a:p>
            <a:pPr eaLnBrk="1" hangingPunct="1"/>
            <a:r>
              <a:rPr lang="fr-FR" altLang="fr-FR" sz="3200" dirty="0"/>
              <a:t>A l’origine de ce travail</a:t>
            </a:r>
          </a:p>
        </p:txBody>
      </p:sp>
      <p:sp>
        <p:nvSpPr>
          <p:cNvPr id="43011" name="Rectangle 3">
            <a:extLst>
              <a:ext uri="{FF2B5EF4-FFF2-40B4-BE49-F238E27FC236}">
                <a16:creationId xmlns:a16="http://schemas.microsoft.com/office/drawing/2014/main" id="{1D8F34EC-04A1-44FF-9957-3A31CBCCE8E5}"/>
              </a:ext>
            </a:extLst>
          </p:cNvPr>
          <p:cNvSpPr>
            <a:spLocks noGrp="1" noChangeArrowheads="1"/>
          </p:cNvSpPr>
          <p:nvPr>
            <p:ph idx="1"/>
          </p:nvPr>
        </p:nvSpPr>
        <p:spPr/>
        <p:txBody>
          <a:bodyPr/>
          <a:lstStyle/>
          <a:p>
            <a:pPr eaLnBrk="1" hangingPunct="1">
              <a:lnSpc>
                <a:spcPct val="80000"/>
              </a:lnSpc>
            </a:pPr>
            <a:r>
              <a:rPr lang="fr-FR" altLang="fr-FR" sz="1800" dirty="0"/>
              <a:t>En hommage à Alain, pionnier hier (1987) et aujourd’hui de nos cartographies, dans la continuité de son Maître le Docteur Paul Nogier, ainsi qu’à son épouse Eliane, cheville ouvrière et coordonnatrice</a:t>
            </a:r>
          </a:p>
          <a:p>
            <a:pPr eaLnBrk="1" hangingPunct="1">
              <a:lnSpc>
                <a:spcPct val="80000"/>
              </a:lnSpc>
              <a:buFont typeface="Wingdings" panose="05000000000000000000" pitchFamily="2" charset="2"/>
              <a:buNone/>
            </a:pPr>
            <a:endParaRPr lang="fr-FR" altLang="fr-FR" sz="1800" dirty="0"/>
          </a:p>
          <a:p>
            <a:pPr eaLnBrk="1" hangingPunct="1">
              <a:lnSpc>
                <a:spcPct val="80000"/>
              </a:lnSpc>
            </a:pPr>
            <a:r>
              <a:rPr lang="fr-FR" altLang="fr-FR" sz="1800" dirty="0"/>
              <a:t>Les Cartographies de Paul Nogier (avec Alain Mallard et Françoise Petitjean)</a:t>
            </a:r>
          </a:p>
          <a:p>
            <a:pPr eaLnBrk="1" hangingPunct="1">
              <a:lnSpc>
                <a:spcPct val="80000"/>
              </a:lnSpc>
            </a:pPr>
            <a:endParaRPr lang="fr-FR" altLang="fr-FR" sz="1800" dirty="0"/>
          </a:p>
          <a:p>
            <a:pPr eaLnBrk="1" hangingPunct="1">
              <a:lnSpc>
                <a:spcPct val="80000"/>
              </a:lnSpc>
            </a:pPr>
            <a:r>
              <a:rPr lang="fr-FR" altLang="fr-FR" sz="1800" dirty="0"/>
              <a:t>La demande de vérification par Raphaël Nogier de la représentation réflexe fœtus renversé </a:t>
            </a:r>
            <a:r>
              <a:rPr lang="fr-FR" altLang="fr-FR" sz="1800" b="1" dirty="0"/>
              <a:t>uniquement </a:t>
            </a:r>
            <a:r>
              <a:rPr lang="fr-FR" altLang="fr-FR" sz="1800" dirty="0"/>
              <a:t>.</a:t>
            </a:r>
          </a:p>
          <a:p>
            <a:pPr eaLnBrk="1" hangingPunct="1">
              <a:lnSpc>
                <a:spcPct val="80000"/>
              </a:lnSpc>
            </a:pPr>
            <a:endParaRPr lang="fr-FR" altLang="fr-FR" sz="1800" dirty="0"/>
          </a:p>
          <a:p>
            <a:pPr eaLnBrk="1" hangingPunct="1">
              <a:lnSpc>
                <a:spcPct val="80000"/>
              </a:lnSpc>
            </a:pPr>
            <a:r>
              <a:rPr lang="fr-FR" altLang="fr-FR" sz="1800" dirty="0"/>
              <a:t>Les résultats</a:t>
            </a:r>
          </a:p>
          <a:p>
            <a:pPr lvl="1" eaLnBrk="1" hangingPunct="1">
              <a:lnSpc>
                <a:spcPct val="80000"/>
              </a:lnSpc>
            </a:pPr>
            <a:r>
              <a:rPr lang="fr-FR" altLang="fr-FR" sz="1600" dirty="0"/>
              <a:t>Les confirmations</a:t>
            </a:r>
          </a:p>
          <a:p>
            <a:pPr lvl="1" eaLnBrk="1" hangingPunct="1">
              <a:lnSpc>
                <a:spcPct val="80000"/>
              </a:lnSpc>
            </a:pPr>
            <a:r>
              <a:rPr lang="fr-FR" altLang="fr-FR" sz="1600" dirty="0"/>
              <a:t>Les surprises</a:t>
            </a:r>
          </a:p>
          <a:p>
            <a:pPr lvl="2" eaLnBrk="1" hangingPunct="1">
              <a:lnSpc>
                <a:spcPct val="80000"/>
              </a:lnSpc>
            </a:pPr>
            <a:r>
              <a:rPr lang="fr-FR" altLang="fr-FR" sz="1400" dirty="0"/>
              <a:t>8 phases</a:t>
            </a:r>
          </a:p>
          <a:p>
            <a:pPr lvl="2" eaLnBrk="1" hangingPunct="1">
              <a:lnSpc>
                <a:spcPct val="80000"/>
              </a:lnSpc>
            </a:pPr>
            <a:r>
              <a:rPr lang="fr-FR" altLang="fr-FR" sz="1400" dirty="0"/>
              <a:t>Les différents « points »</a:t>
            </a:r>
          </a:p>
        </p:txBody>
      </p:sp>
      <p:sp>
        <p:nvSpPr>
          <p:cNvPr id="6" name="Espace réservé du pied de page 3">
            <a:extLst>
              <a:ext uri="{FF2B5EF4-FFF2-40B4-BE49-F238E27FC236}">
                <a16:creationId xmlns:a16="http://schemas.microsoft.com/office/drawing/2014/main" id="{7D5FA386-65A6-4A2E-90CD-F12CF3864307}"/>
              </a:ext>
            </a:extLst>
          </p:cNvPr>
          <p:cNvSpPr txBox="1">
            <a:spLocks/>
          </p:cNvSpPr>
          <p:nvPr/>
        </p:nvSpPr>
        <p:spPr>
          <a:xfrm>
            <a:off x="8077200" y="62166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3" name="Rectangle 3">
            <a:extLst>
              <a:ext uri="{FF2B5EF4-FFF2-40B4-BE49-F238E27FC236}">
                <a16:creationId xmlns:a16="http://schemas.microsoft.com/office/drawing/2014/main" id="{1CD801B3-B3A0-4CD1-AA51-943C99A0B2C5}"/>
              </a:ext>
            </a:extLst>
          </p:cNvPr>
          <p:cNvSpPr>
            <a:spLocks noGrp="1" noChangeArrowheads="1"/>
          </p:cNvSpPr>
          <p:nvPr>
            <p:ph idx="1"/>
          </p:nvPr>
        </p:nvSpPr>
        <p:spPr>
          <a:xfrm>
            <a:off x="647700" y="0"/>
            <a:ext cx="10807700" cy="6356351"/>
          </a:xfrm>
        </p:spPr>
        <p:txBody>
          <a:bodyPr rtlCol="0">
            <a:normAutofit/>
          </a:bodyPr>
          <a:lstStyle/>
          <a:p>
            <a:pPr>
              <a:buNone/>
              <a:defRPr/>
            </a:pPr>
            <a:r>
              <a:rPr lang="fr-FR" altLang="fr-FR" sz="2400" dirty="0"/>
              <a:t>	</a:t>
            </a:r>
            <a:r>
              <a:rPr lang="fr-FR" altLang="fr-FR" sz="1800" dirty="0">
                <a:latin typeface="+mj-lt"/>
              </a:rPr>
              <a:t>Un essai de vérification soigneuse des travaux précédents est entrepris de 1997 à 2000 par Julienne et Mallard sur des sujets ne présentant pas de pathologie relevant de la représentation réflexe inventoriée.</a:t>
            </a:r>
          </a:p>
          <a:p>
            <a:pPr>
              <a:buNone/>
              <a:defRPr/>
            </a:pPr>
            <a:r>
              <a:rPr lang="fr-FR" altLang="fr-FR" dirty="0">
                <a:latin typeface="+mj-lt"/>
              </a:rPr>
              <a:t>                       Deux cartographies:</a:t>
            </a:r>
          </a:p>
          <a:p>
            <a:pPr>
              <a:buNone/>
              <a:defRPr/>
            </a:pPr>
            <a:r>
              <a:rPr lang="fr-FR" altLang="fr-FR" sz="1600" dirty="0"/>
              <a:t>    </a:t>
            </a:r>
            <a:r>
              <a:rPr lang="fr-FR" altLang="fr-FR" dirty="0"/>
              <a:t>N° 1 (extraits tissulaires)  </a:t>
            </a:r>
          </a:p>
          <a:p>
            <a:pPr>
              <a:buNone/>
              <a:defRPr/>
            </a:pPr>
            <a:r>
              <a:rPr lang="fr-FR" altLang="fr-FR" sz="1800" dirty="0">
                <a:latin typeface="+mj-lt"/>
              </a:rPr>
              <a:t>Reprenant les mêmes extraits tissulaires, mais ayant constaté qu’il existait une différence selon que l’AT  tissulaire était placé entre pouce et index de la main droite ou de la main gauche, ils choisissent la pose de l’AT sur le point inter-sourcilier, considéré comme neutre. </a:t>
            </a:r>
          </a:p>
          <a:p>
            <a:pPr>
              <a:buNone/>
              <a:defRPr/>
            </a:pPr>
            <a:r>
              <a:rPr lang="fr-FR" altLang="fr-FR" sz="1800" dirty="0">
                <a:latin typeface="+mj-lt"/>
              </a:rPr>
              <a:t>Ils essayent d’affiner le travail précédent et retrouvent 8 zones par oreille pour chaque extrait tissulaire imposé</a:t>
            </a:r>
            <a:r>
              <a:rPr lang="fr-FR" altLang="fr-FR" sz="1600" dirty="0">
                <a:latin typeface="+mj-lt"/>
              </a:rPr>
              <a:t>. </a:t>
            </a:r>
            <a:r>
              <a:rPr lang="fr-FR" altLang="fr-FR" sz="1800" dirty="0">
                <a:latin typeface="+mj-lt"/>
              </a:rPr>
              <a:t>Ils observent</a:t>
            </a:r>
            <a:r>
              <a:rPr lang="fr-FR" altLang="fr-FR" sz="1600" dirty="0">
                <a:latin typeface="+mj-lt"/>
              </a:rPr>
              <a:t> :</a:t>
            </a:r>
          </a:p>
          <a:p>
            <a:pPr marL="0" indent="0">
              <a:buNone/>
              <a:defRPr/>
            </a:pPr>
            <a:r>
              <a:rPr lang="fr-FR" altLang="fr-FR" b="1" dirty="0"/>
              <a:t>   </a:t>
            </a:r>
            <a:r>
              <a:rPr lang="fr-FR" altLang="fr-FR" dirty="0"/>
              <a:t>N° 2 (phases)</a:t>
            </a:r>
          </a:p>
          <a:p>
            <a:pPr marL="0" indent="0">
              <a:buNone/>
              <a:defRPr/>
            </a:pPr>
            <a:r>
              <a:rPr lang="fr-FR" altLang="fr-FR" b="1" dirty="0"/>
              <a:t> </a:t>
            </a:r>
            <a:r>
              <a:rPr lang="fr-FR" altLang="fr-FR" sz="2000" dirty="0"/>
              <a:t>la même organisation sur la face externe du pavillon avec ses 3 phases </a:t>
            </a:r>
            <a:r>
              <a:rPr lang="fr-FR" altLang="fr-FR" sz="2000" dirty="0">
                <a:sym typeface="Symbol" panose="05050102010706020507" pitchFamily="18" charset="2"/>
              </a:rPr>
              <a:t></a:t>
            </a:r>
            <a:r>
              <a:rPr lang="fr-FR" altLang="fr-FR" sz="2000" dirty="0"/>
              <a:t>1, </a:t>
            </a:r>
            <a:r>
              <a:rPr lang="fr-FR" altLang="fr-FR" sz="2000" dirty="0">
                <a:sym typeface="Symbol" panose="05050102010706020507" pitchFamily="18" charset="2"/>
              </a:rPr>
              <a:t></a:t>
            </a:r>
            <a:r>
              <a:rPr lang="fr-FR" altLang="fr-FR" sz="2000" dirty="0"/>
              <a:t>2, </a:t>
            </a:r>
            <a:r>
              <a:rPr lang="fr-FR" altLang="fr-FR" sz="2000" dirty="0">
                <a:sym typeface="Symbol" panose="05050102010706020507" pitchFamily="18" charset="2"/>
              </a:rPr>
              <a:t></a:t>
            </a:r>
            <a:r>
              <a:rPr lang="fr-FR" altLang="fr-FR" sz="2000" dirty="0"/>
              <a:t>3 (proposition de remplacement K25 /K29 pour </a:t>
            </a:r>
            <a:r>
              <a:rPr lang="fr-FR" altLang="fr-FR" sz="2000" dirty="0">
                <a:sym typeface="Symbol" panose="05050102010706020507" pitchFamily="18" charset="2"/>
              </a:rPr>
              <a:t></a:t>
            </a:r>
            <a:r>
              <a:rPr lang="fr-FR" altLang="fr-FR" sz="2000" dirty="0"/>
              <a:t>1)</a:t>
            </a:r>
          </a:p>
          <a:p>
            <a:pPr>
              <a:buNone/>
              <a:defRPr/>
            </a:pPr>
            <a:endParaRPr lang="fr-FR" altLang="fr-FR" sz="800" dirty="0"/>
          </a:p>
          <a:p>
            <a:pPr>
              <a:defRPr/>
            </a:pPr>
            <a:r>
              <a:rPr lang="fr-FR" altLang="fr-FR" sz="2000" dirty="0"/>
              <a:t>mais supposent l’existence sur la face interne non pas d’une seule phase </a:t>
            </a:r>
            <a:r>
              <a:rPr lang="fr-FR" altLang="fr-FR" sz="2000" dirty="0">
                <a:sym typeface="Symbol" panose="05050102010706020507" pitchFamily="18" charset="2"/>
              </a:rPr>
              <a:t></a:t>
            </a:r>
            <a:r>
              <a:rPr lang="fr-FR" altLang="fr-FR" sz="2000" dirty="0"/>
              <a:t>4 mais de 3 phases </a:t>
            </a:r>
            <a:r>
              <a:rPr lang="fr-FR" altLang="fr-FR" sz="2000" dirty="0">
                <a:sym typeface="Symbol" panose="05050102010706020507" pitchFamily="18" charset="2"/>
              </a:rPr>
              <a:t></a:t>
            </a:r>
            <a:r>
              <a:rPr lang="fr-FR" altLang="fr-FR" sz="2000" dirty="0"/>
              <a:t>4, </a:t>
            </a:r>
            <a:r>
              <a:rPr lang="fr-FR" altLang="fr-FR" sz="2000" dirty="0">
                <a:sym typeface="Symbol" panose="05050102010706020507" pitchFamily="18" charset="2"/>
              </a:rPr>
              <a:t></a:t>
            </a:r>
            <a:r>
              <a:rPr lang="fr-FR" altLang="fr-FR" sz="2000" dirty="0"/>
              <a:t>5, </a:t>
            </a:r>
            <a:r>
              <a:rPr lang="fr-FR" altLang="fr-FR" sz="2000" dirty="0">
                <a:sym typeface="Symbol" panose="05050102010706020507" pitchFamily="18" charset="2"/>
              </a:rPr>
              <a:t></a:t>
            </a:r>
            <a:r>
              <a:rPr lang="fr-FR" altLang="fr-FR" sz="2000" dirty="0"/>
              <a:t>6 reposant sur 3 territoires qu’ils décrivent.</a:t>
            </a:r>
          </a:p>
          <a:p>
            <a:pPr>
              <a:buNone/>
              <a:defRPr/>
            </a:pPr>
            <a:endParaRPr lang="fr-FR" altLang="fr-FR" sz="800" dirty="0"/>
          </a:p>
          <a:p>
            <a:pPr>
              <a:defRPr/>
            </a:pPr>
            <a:r>
              <a:rPr lang="fr-FR" altLang="fr-FR" sz="2000" dirty="0"/>
              <a:t>Par ailleurs, ils individualisent une région péri-auriculaire en rapport avec 2 autres phases </a:t>
            </a:r>
            <a:r>
              <a:rPr lang="fr-FR" altLang="fr-FR" sz="2000" dirty="0">
                <a:sym typeface="Symbol" panose="05050102010706020507" pitchFamily="18" charset="2"/>
              </a:rPr>
              <a:t></a:t>
            </a:r>
            <a:r>
              <a:rPr lang="fr-FR" altLang="fr-FR" sz="2000" dirty="0"/>
              <a:t>7 – </a:t>
            </a:r>
            <a:r>
              <a:rPr lang="fr-FR" altLang="fr-FR" sz="2000" dirty="0">
                <a:sym typeface="Symbol" panose="05050102010706020507" pitchFamily="18" charset="2"/>
              </a:rPr>
              <a:t></a:t>
            </a:r>
            <a:r>
              <a:rPr lang="fr-FR" altLang="fr-FR" sz="2000" dirty="0"/>
              <a:t>8.</a:t>
            </a:r>
          </a:p>
        </p:txBody>
      </p:sp>
      <p:sp>
        <p:nvSpPr>
          <p:cNvPr id="5" name="Espace réservé du pied de page 3">
            <a:extLst>
              <a:ext uri="{FF2B5EF4-FFF2-40B4-BE49-F238E27FC236}">
                <a16:creationId xmlns:a16="http://schemas.microsoft.com/office/drawing/2014/main" id="{401296EB-CB59-41E2-BB38-3D0102083DA3}"/>
              </a:ext>
            </a:extLst>
          </p:cNvPr>
          <p:cNvSpPr txBox="1">
            <a:spLocks/>
          </p:cNvSpPr>
          <p:nvPr/>
        </p:nvSpPr>
        <p:spPr>
          <a:xfrm>
            <a:off x="8077200" y="62166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D1473456-8AC8-4877-84EA-B525BBD379EC}"/>
              </a:ext>
            </a:extLst>
          </p:cNvPr>
          <p:cNvSpPr>
            <a:spLocks noGrp="1" noChangeArrowheads="1"/>
          </p:cNvSpPr>
          <p:nvPr>
            <p:ph idx="1"/>
          </p:nvPr>
        </p:nvSpPr>
        <p:spPr>
          <a:xfrm>
            <a:off x="1524000" y="692150"/>
            <a:ext cx="9144000" cy="5329238"/>
          </a:xfrm>
        </p:spPr>
        <p:txBody>
          <a:bodyPr/>
          <a:lstStyle/>
          <a:p>
            <a:pPr eaLnBrk="1" hangingPunct="1">
              <a:lnSpc>
                <a:spcPct val="80000"/>
              </a:lnSpc>
            </a:pPr>
            <a:r>
              <a:rPr lang="fr-FR" altLang="fr-FR" sz="2000" dirty="0"/>
              <a:t>Leurs couleurs : </a:t>
            </a:r>
            <a:r>
              <a:rPr lang="fr-FR" altLang="fr-FR" sz="2000" dirty="0">
                <a:sym typeface="Symbol" panose="05050102010706020507" pitchFamily="18" charset="2"/>
              </a:rPr>
              <a:t></a:t>
            </a:r>
            <a:r>
              <a:rPr lang="fr-FR" altLang="fr-FR" sz="2000" dirty="0"/>
              <a:t> 4 : K9  -  </a:t>
            </a:r>
            <a:r>
              <a:rPr lang="fr-FR" altLang="fr-FR" sz="2000" dirty="0">
                <a:sym typeface="Symbol" panose="05050102010706020507" pitchFamily="18" charset="2"/>
              </a:rPr>
              <a:t></a:t>
            </a:r>
            <a:r>
              <a:rPr lang="fr-FR" altLang="fr-FR" sz="2000" dirty="0"/>
              <a:t> 5 : K12 - </a:t>
            </a:r>
            <a:r>
              <a:rPr lang="fr-FR" altLang="fr-FR" sz="2000" dirty="0">
                <a:sym typeface="Symbol" panose="05050102010706020507" pitchFamily="18" charset="2"/>
              </a:rPr>
              <a:t></a:t>
            </a:r>
            <a:r>
              <a:rPr lang="fr-FR" altLang="fr-FR" sz="2000" dirty="0"/>
              <a:t> 6 : K15 –</a:t>
            </a:r>
            <a:r>
              <a:rPr lang="fr-FR" altLang="fr-FR" sz="2000" dirty="0">
                <a:sym typeface="Symbol" panose="05050102010706020507" pitchFamily="18" charset="2"/>
              </a:rPr>
              <a:t></a:t>
            </a:r>
            <a:r>
              <a:rPr lang="fr-FR" altLang="fr-FR" sz="2000" dirty="0"/>
              <a:t> 7 : K30 - </a:t>
            </a:r>
            <a:r>
              <a:rPr lang="fr-FR" altLang="fr-FR" sz="2000" dirty="0">
                <a:sym typeface="Symbol" panose="05050102010706020507" pitchFamily="18" charset="2"/>
              </a:rPr>
              <a:t></a:t>
            </a:r>
            <a:r>
              <a:rPr lang="fr-FR" altLang="fr-FR" sz="2000" dirty="0"/>
              <a:t> 8 : K90 .</a:t>
            </a:r>
          </a:p>
          <a:p>
            <a:pPr eaLnBrk="1" hangingPunct="1">
              <a:lnSpc>
                <a:spcPct val="80000"/>
              </a:lnSpc>
            </a:pPr>
            <a:endParaRPr lang="fr-FR" altLang="fr-FR" sz="2000" dirty="0"/>
          </a:p>
          <a:p>
            <a:pPr eaLnBrk="1" hangingPunct="1">
              <a:lnSpc>
                <a:spcPct val="80000"/>
              </a:lnSpc>
              <a:buFont typeface="Wingdings" panose="05000000000000000000" pitchFamily="2" charset="2"/>
              <a:buNone/>
            </a:pPr>
            <a:endParaRPr lang="fr-FR" altLang="fr-FR" sz="1600" dirty="0"/>
          </a:p>
          <a:p>
            <a:pPr eaLnBrk="1" hangingPunct="1">
              <a:lnSpc>
                <a:spcPct val="80000"/>
              </a:lnSpc>
            </a:pPr>
            <a:r>
              <a:rPr lang="fr-FR" altLang="fr-FR" sz="2000" dirty="0"/>
              <a:t>Ces différentes phases auriculaires ou péri (8 en tout) ressortiraient d’ectoderme, mésoderme et endoderme sur le pavillon et du seul ectoderme sur la région péri auriculaire.</a:t>
            </a:r>
          </a:p>
          <a:p>
            <a:pPr eaLnBrk="1" hangingPunct="1">
              <a:lnSpc>
                <a:spcPct val="80000"/>
              </a:lnSpc>
              <a:buFont typeface="Wingdings" panose="05000000000000000000" pitchFamily="2" charset="2"/>
              <a:buNone/>
            </a:pPr>
            <a:endParaRPr lang="fr-FR" altLang="fr-FR" sz="1600" dirty="0"/>
          </a:p>
          <a:p>
            <a:pPr eaLnBrk="1" hangingPunct="1">
              <a:lnSpc>
                <a:spcPct val="80000"/>
              </a:lnSpc>
            </a:pPr>
            <a:r>
              <a:rPr lang="fr-FR" altLang="fr-FR" sz="2000" dirty="0"/>
              <a:t>Ils insistent sur le fait que les représentations réflexes décrites correspondent à une détection indiquant où l’on est. Elles sont peu ou pas assimilables à des points de correction d’une pathologie éventuelle.</a:t>
            </a:r>
          </a:p>
          <a:p>
            <a:pPr eaLnBrk="1" hangingPunct="1">
              <a:lnSpc>
                <a:spcPct val="80000"/>
              </a:lnSpc>
              <a:buFont typeface="Wingdings" panose="05000000000000000000" pitchFamily="2" charset="2"/>
              <a:buNone/>
            </a:pPr>
            <a:endParaRPr lang="fr-FR" altLang="fr-FR" sz="1600" dirty="0"/>
          </a:p>
          <a:p>
            <a:pPr eaLnBrk="1" hangingPunct="1">
              <a:lnSpc>
                <a:spcPct val="80000"/>
              </a:lnSpc>
              <a:buFont typeface="Wingdings" panose="05000000000000000000" pitchFamily="2" charset="2"/>
              <a:buChar char="Ø"/>
            </a:pPr>
            <a:r>
              <a:rPr lang="fr-FR" altLang="fr-FR" sz="2000" dirty="0"/>
              <a:t>Ils proposent une liste de couleurs permettant d’établir une corrélation  entre</a:t>
            </a:r>
          </a:p>
          <a:p>
            <a:pPr eaLnBrk="1" hangingPunct="1">
              <a:lnSpc>
                <a:spcPct val="80000"/>
              </a:lnSpc>
            </a:pPr>
            <a:endParaRPr lang="fr-FR" altLang="fr-FR" sz="1600" dirty="0"/>
          </a:p>
          <a:p>
            <a:pPr lvl="1" eaLnBrk="1" hangingPunct="1">
              <a:lnSpc>
                <a:spcPct val="80000"/>
              </a:lnSpc>
            </a:pPr>
            <a:r>
              <a:rPr lang="fr-FR" altLang="fr-FR" sz="2000" dirty="0"/>
              <a:t> Kodak et couleur Lee .</a:t>
            </a:r>
          </a:p>
          <a:p>
            <a:pPr lvl="1" eaLnBrk="1" hangingPunct="1">
              <a:lnSpc>
                <a:spcPct val="80000"/>
              </a:lnSpc>
            </a:pPr>
            <a:endParaRPr lang="fr-FR" altLang="fr-FR" sz="1400" dirty="0"/>
          </a:p>
          <a:p>
            <a:pPr lvl="1" eaLnBrk="1" hangingPunct="1">
              <a:lnSpc>
                <a:spcPct val="80000"/>
              </a:lnSpc>
            </a:pPr>
            <a:r>
              <a:rPr lang="fr-FR" altLang="fr-FR" sz="2000" dirty="0"/>
              <a:t>couleur Lee et extraits tissulaires car les unes (Kodak) ne sont plus fournies et les autres sont interdites d’utilisation (Prion).</a:t>
            </a:r>
          </a:p>
          <a:p>
            <a:pPr lvl="1" eaLnBrk="1" hangingPunct="1">
              <a:lnSpc>
                <a:spcPct val="80000"/>
              </a:lnSpc>
            </a:pPr>
            <a:endParaRPr lang="fr-FR" altLang="fr-FR" sz="2000" b="1" dirty="0"/>
          </a:p>
          <a:p>
            <a:pPr eaLnBrk="1" hangingPunct="1">
              <a:lnSpc>
                <a:spcPct val="80000"/>
              </a:lnSpc>
            </a:pPr>
            <a:endParaRPr lang="fr-FR" altLang="fr-FR" sz="1600" dirty="0"/>
          </a:p>
        </p:txBody>
      </p:sp>
      <p:sp>
        <p:nvSpPr>
          <p:cNvPr id="5" name="Espace réservé du pied de page 3">
            <a:extLst>
              <a:ext uri="{FF2B5EF4-FFF2-40B4-BE49-F238E27FC236}">
                <a16:creationId xmlns:a16="http://schemas.microsoft.com/office/drawing/2014/main" id="{C6472FE6-8823-4127-81D9-6656725801C0}"/>
              </a:ext>
            </a:extLst>
          </p:cNvPr>
          <p:cNvSpPr txBox="1">
            <a:spLocks/>
          </p:cNvSpPr>
          <p:nvPr/>
        </p:nvSpPr>
        <p:spPr>
          <a:xfrm>
            <a:off x="8077200" y="62166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C70301-8ED7-4B44-A615-50476032CF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67" t="3803" r="38104" b="19523"/>
          <a:stretch/>
        </p:blipFill>
        <p:spPr>
          <a:xfrm>
            <a:off x="396537" y="808383"/>
            <a:ext cx="5699463" cy="5897218"/>
          </a:xfrm>
          <a:prstGeom prst="rect">
            <a:avLst/>
          </a:prstGeom>
        </p:spPr>
      </p:pic>
      <p:sp>
        <p:nvSpPr>
          <p:cNvPr id="9" name="Titre 8">
            <a:extLst>
              <a:ext uri="{FF2B5EF4-FFF2-40B4-BE49-F238E27FC236}">
                <a16:creationId xmlns:a16="http://schemas.microsoft.com/office/drawing/2014/main" id="{BCDB8610-5DDE-4EC4-83BE-DDA2936F31AC}"/>
              </a:ext>
            </a:extLst>
          </p:cNvPr>
          <p:cNvSpPr>
            <a:spLocks noGrp="1"/>
          </p:cNvSpPr>
          <p:nvPr>
            <p:ph type="title"/>
          </p:nvPr>
        </p:nvSpPr>
        <p:spPr>
          <a:xfrm>
            <a:off x="838200" y="365126"/>
            <a:ext cx="10515600" cy="661570"/>
          </a:xfrm>
        </p:spPr>
        <p:txBody>
          <a:bodyPr>
            <a:normAutofit/>
          </a:bodyPr>
          <a:lstStyle/>
          <a:p>
            <a:r>
              <a:rPr lang="fr-FR" sz="2400" dirty="0"/>
              <a:t>Auriculo-médecine N°1 Septembre 1975 : les bases</a:t>
            </a:r>
          </a:p>
        </p:txBody>
      </p:sp>
      <p:sp>
        <p:nvSpPr>
          <p:cNvPr id="4" name="Espace réservé du pied de page 3">
            <a:extLst>
              <a:ext uri="{FF2B5EF4-FFF2-40B4-BE49-F238E27FC236}">
                <a16:creationId xmlns:a16="http://schemas.microsoft.com/office/drawing/2014/main" id="{3EB47ECD-2583-4A77-B480-8E7EAC71895F}"/>
              </a:ext>
            </a:extLst>
          </p:cNvPr>
          <p:cNvSpPr>
            <a:spLocks noGrp="1"/>
          </p:cNvSpPr>
          <p:nvPr>
            <p:ph type="ftr" sz="quarter" idx="11"/>
          </p:nvPr>
        </p:nvSpPr>
        <p:spPr>
          <a:xfrm>
            <a:off x="8077200" y="612774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8" name="Image 7">
            <a:extLst>
              <a:ext uri="{FF2B5EF4-FFF2-40B4-BE49-F238E27FC236}">
                <a16:creationId xmlns:a16="http://schemas.microsoft.com/office/drawing/2014/main" id="{25D0CABC-F704-4AF3-9041-95682E0D039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251" t="12275" r="1122" b="18089"/>
          <a:stretch/>
        </p:blipFill>
        <p:spPr>
          <a:xfrm>
            <a:off x="6169979" y="2032985"/>
            <a:ext cx="5832629" cy="3524435"/>
          </a:xfrm>
          <a:prstGeom prst="rect">
            <a:avLst/>
          </a:prstGeom>
        </p:spPr>
      </p:pic>
    </p:spTree>
    <p:extLst>
      <p:ext uri="{BB962C8B-B14F-4D97-AF65-F5344CB8AC3E}">
        <p14:creationId xmlns:p14="http://schemas.microsoft.com/office/powerpoint/2010/main" val="3835735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a:extLst>
              <a:ext uri="{FF2B5EF4-FFF2-40B4-BE49-F238E27FC236}">
                <a16:creationId xmlns:a16="http://schemas.microsoft.com/office/drawing/2014/main" id="{6CAC3E0F-BD5C-47BA-88DB-0C2724563451}"/>
              </a:ext>
            </a:extLst>
          </p:cNvPr>
          <p:cNvSpPr>
            <a:spLocks noGrp="1" noChangeArrowheads="1"/>
          </p:cNvSpPr>
          <p:nvPr>
            <p:ph type="title"/>
          </p:nvPr>
        </p:nvSpPr>
        <p:spPr/>
        <p:txBody>
          <a:bodyPr>
            <a:normAutofit/>
          </a:bodyPr>
          <a:lstStyle/>
          <a:p>
            <a:pPr eaLnBrk="1" hangingPunct="1"/>
            <a:r>
              <a:rPr lang="fr-FR" altLang="fr-FR" sz="3200" dirty="0"/>
              <a:t>Comment valider les correspondances extrait organique/couleur ?</a:t>
            </a:r>
          </a:p>
        </p:txBody>
      </p:sp>
      <p:sp>
        <p:nvSpPr>
          <p:cNvPr id="16389" name="Rectangle 3">
            <a:extLst>
              <a:ext uri="{FF2B5EF4-FFF2-40B4-BE49-F238E27FC236}">
                <a16:creationId xmlns:a16="http://schemas.microsoft.com/office/drawing/2014/main" id="{E85E8F32-F4C5-4CF4-A889-5C6C1F5E4103}"/>
              </a:ext>
            </a:extLst>
          </p:cNvPr>
          <p:cNvSpPr>
            <a:spLocks noGrp="1" noChangeArrowheads="1"/>
          </p:cNvSpPr>
          <p:nvPr>
            <p:ph idx="1"/>
          </p:nvPr>
        </p:nvSpPr>
        <p:spPr>
          <a:xfrm>
            <a:off x="1992314" y="2349500"/>
            <a:ext cx="8435975" cy="3384550"/>
          </a:xfrm>
        </p:spPr>
        <p:txBody>
          <a:bodyPr>
            <a:normAutofit lnSpcReduction="10000"/>
          </a:bodyPr>
          <a:lstStyle/>
          <a:p>
            <a:pPr eaLnBrk="1" hangingPunct="1">
              <a:lnSpc>
                <a:spcPct val="80000"/>
              </a:lnSpc>
            </a:pPr>
            <a:r>
              <a:rPr lang="fr-FR" altLang="fr-FR" sz="1800" dirty="0"/>
              <a:t>Basé sur la géométrie de l’oreille (axe dit harmonique passant par le point O)</a:t>
            </a:r>
          </a:p>
          <a:p>
            <a:pPr eaLnBrk="1" hangingPunct="1">
              <a:lnSpc>
                <a:spcPct val="80000"/>
              </a:lnSpc>
            </a:pPr>
            <a:endParaRPr lang="fr-FR" altLang="fr-FR" sz="1800" dirty="0"/>
          </a:p>
          <a:p>
            <a:pPr eaLnBrk="1" hangingPunct="1">
              <a:lnSpc>
                <a:spcPct val="80000"/>
              </a:lnSpc>
            </a:pPr>
            <a:r>
              <a:rPr lang="fr-FR" altLang="fr-FR" sz="1800" dirty="0"/>
              <a:t>Pose d’un extrait de tissu sur le point inter-sourcilier -&gt; un axe harmonique (il passe par O) apparaît sur chaque oreille, de courte durée (2mn)</a:t>
            </a:r>
          </a:p>
          <a:p>
            <a:pPr eaLnBrk="1" hangingPunct="1">
              <a:lnSpc>
                <a:spcPct val="80000"/>
              </a:lnSpc>
            </a:pPr>
            <a:endParaRPr lang="fr-FR" altLang="fr-FR" sz="1800" dirty="0"/>
          </a:p>
          <a:p>
            <a:pPr eaLnBrk="1" hangingPunct="1">
              <a:lnSpc>
                <a:spcPct val="80000"/>
              </a:lnSpc>
            </a:pPr>
            <a:r>
              <a:rPr lang="fr-FR" altLang="fr-FR" sz="1800" dirty="0"/>
              <a:t>Pose de la couleur supposée correspondante sur le point inter-sourcilier -&gt; un axe harmonique (par O) apparaît sur chaque oreille, de courte durée (2mn)</a:t>
            </a:r>
          </a:p>
          <a:p>
            <a:pPr eaLnBrk="1" hangingPunct="1">
              <a:lnSpc>
                <a:spcPct val="80000"/>
              </a:lnSpc>
            </a:pPr>
            <a:endParaRPr lang="fr-FR" altLang="fr-FR" sz="1800" dirty="0"/>
          </a:p>
          <a:p>
            <a:pPr eaLnBrk="1" hangingPunct="1">
              <a:lnSpc>
                <a:spcPct val="80000"/>
              </a:lnSpc>
            </a:pPr>
            <a:r>
              <a:rPr lang="fr-FR" altLang="fr-FR" sz="1800" dirty="0"/>
              <a:t>Pose conjointe des 2 AT extrait  tissulaire et couleur sur le point inter-sourcilier, les 2 axes apparaissent en même temps</a:t>
            </a:r>
          </a:p>
          <a:p>
            <a:pPr lvl="1" eaLnBrk="1" hangingPunct="1">
              <a:lnSpc>
                <a:spcPct val="80000"/>
              </a:lnSpc>
            </a:pPr>
            <a:r>
              <a:rPr lang="fr-FR" altLang="fr-FR" sz="1600" dirty="0"/>
              <a:t>Si les 2 axes sont confondus, il y a équivalence entre extrait organique et couleur</a:t>
            </a:r>
          </a:p>
          <a:p>
            <a:pPr lvl="1" eaLnBrk="1" hangingPunct="1">
              <a:lnSpc>
                <a:spcPct val="80000"/>
              </a:lnSpc>
            </a:pPr>
            <a:r>
              <a:rPr lang="fr-FR" altLang="fr-FR" sz="1600" dirty="0"/>
              <a:t>Si les 2 axes sont différents, il n’y a pas équivalence</a:t>
            </a:r>
          </a:p>
          <a:p>
            <a:pPr lvl="1" eaLnBrk="1" hangingPunct="1">
              <a:lnSpc>
                <a:spcPct val="80000"/>
              </a:lnSpc>
            </a:pPr>
            <a:endParaRPr lang="fr-FR" altLang="fr-FR" sz="1600" dirty="0"/>
          </a:p>
        </p:txBody>
      </p:sp>
      <p:sp>
        <p:nvSpPr>
          <p:cNvPr id="6" name="Espace réservé du pied de page 3">
            <a:extLst>
              <a:ext uri="{FF2B5EF4-FFF2-40B4-BE49-F238E27FC236}">
                <a16:creationId xmlns:a16="http://schemas.microsoft.com/office/drawing/2014/main" id="{40858DFF-6CFC-4CBD-909F-71F43BCC0548}"/>
              </a:ext>
            </a:extLst>
          </p:cNvPr>
          <p:cNvSpPr txBox="1">
            <a:spLocks/>
          </p:cNvSpPr>
          <p:nvPr/>
        </p:nvSpPr>
        <p:spPr>
          <a:xfrm>
            <a:off x="8077200" y="62166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DE73F-AEAF-441B-82B4-D43AE5093694}"/>
              </a:ext>
            </a:extLst>
          </p:cNvPr>
          <p:cNvSpPr>
            <a:spLocks noGrp="1"/>
          </p:cNvSpPr>
          <p:nvPr>
            <p:ph type="title"/>
          </p:nvPr>
        </p:nvSpPr>
        <p:spPr>
          <a:xfrm>
            <a:off x="547662" y="1415005"/>
            <a:ext cx="11287125" cy="1325563"/>
          </a:xfrm>
        </p:spPr>
        <p:txBody>
          <a:bodyPr>
            <a:normAutofit fontScale="90000"/>
          </a:bodyPr>
          <a:lstStyle/>
          <a:p>
            <a:r>
              <a:rPr lang="fr-FR" dirty="0"/>
              <a:t>Les points sont situés sur des lignes qui sont reliées entre elles, de même que les lignes entre elles.</a:t>
            </a:r>
            <a:br>
              <a:rPr lang="fr-FR" dirty="0"/>
            </a:br>
            <a:endParaRPr lang="fr-FR" dirty="0"/>
          </a:p>
        </p:txBody>
      </p:sp>
      <p:pic>
        <p:nvPicPr>
          <p:cNvPr id="142342" name="Picture 26" descr="point pont">
            <a:extLst>
              <a:ext uri="{FF2B5EF4-FFF2-40B4-BE49-F238E27FC236}">
                <a16:creationId xmlns:a16="http://schemas.microsoft.com/office/drawing/2014/main" id="{2234065C-063D-460B-A2CB-683760551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853731" y="2473988"/>
            <a:ext cx="2486025" cy="2514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1557" name="Group 4">
            <a:extLst>
              <a:ext uri="{FF2B5EF4-FFF2-40B4-BE49-F238E27FC236}">
                <a16:creationId xmlns:a16="http://schemas.microsoft.com/office/drawing/2014/main" id="{567C493D-610B-4BC6-9A04-546E6BCD06A0}"/>
              </a:ext>
            </a:extLst>
          </p:cNvPr>
          <p:cNvGrpSpPr>
            <a:grpSpLocks/>
          </p:cNvGrpSpPr>
          <p:nvPr/>
        </p:nvGrpSpPr>
        <p:grpSpPr bwMode="auto">
          <a:xfrm>
            <a:off x="1219199" y="2358887"/>
            <a:ext cx="5247861" cy="3937257"/>
            <a:chOff x="1029" y="255"/>
            <a:chExt cx="4165" cy="3373"/>
          </a:xfrm>
        </p:grpSpPr>
        <p:pic>
          <p:nvPicPr>
            <p:cNvPr id="151558" name="Picture 27" descr="fonction dysharmonique">
              <a:extLst>
                <a:ext uri="{FF2B5EF4-FFF2-40B4-BE49-F238E27FC236}">
                  <a16:creationId xmlns:a16="http://schemas.microsoft.com/office/drawing/2014/main" id="{AF586E7F-B23A-47F0-BDA0-8B85C219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 y="255"/>
              <a:ext cx="1584" cy="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5" descr="points alignés">
              <a:extLst>
                <a:ext uri="{FF2B5EF4-FFF2-40B4-BE49-F238E27FC236}">
                  <a16:creationId xmlns:a16="http://schemas.microsoft.com/office/drawing/2014/main" id="{E8E2D295-3B45-4BE0-A469-5287C5C20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 y="1603"/>
              <a:ext cx="1667"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7" descr="fonction harmonique">
              <a:extLst>
                <a:ext uri="{FF2B5EF4-FFF2-40B4-BE49-F238E27FC236}">
                  <a16:creationId xmlns:a16="http://schemas.microsoft.com/office/drawing/2014/main" id="{6DBA5DBA-7773-4CAF-A08A-A1000C5FAC9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29" y="346"/>
              <a:ext cx="12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1" name="Text Box 8">
              <a:extLst>
                <a:ext uri="{FF2B5EF4-FFF2-40B4-BE49-F238E27FC236}">
                  <a16:creationId xmlns:a16="http://schemas.microsoft.com/office/drawing/2014/main" id="{DB30BD89-77BD-48CB-9E11-C4E81CB5A507}"/>
                </a:ext>
              </a:extLst>
            </p:cNvPr>
            <p:cNvSpPr txBox="1">
              <a:spLocks noChangeArrowheads="1"/>
            </p:cNvSpPr>
            <p:nvPr/>
          </p:nvSpPr>
          <p:spPr bwMode="auto">
            <a:xfrm>
              <a:off x="3961" y="2856"/>
              <a:ext cx="1233" cy="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600" b="1" dirty="0">
                  <a:latin typeface="Arial" panose="020B0604020202020204" pitchFamily="34" charset="0"/>
                  <a:cs typeface="Arial" panose="020B0604020202020204" pitchFamily="34" charset="0"/>
                </a:rPr>
                <a:t>Géométrie de l’oreille</a:t>
              </a:r>
            </a:p>
            <a:p>
              <a:pPr eaLnBrk="1" hangingPunct="1">
                <a:lnSpc>
                  <a:spcPct val="100000"/>
                </a:lnSpc>
                <a:spcBef>
                  <a:spcPct val="50000"/>
                </a:spcBef>
                <a:buFontTx/>
                <a:buNone/>
              </a:pPr>
              <a:r>
                <a:rPr lang="fr-FR" altLang="fr-FR" sz="1400" dirty="0">
                  <a:latin typeface="Arial" panose="020B0604020202020204" pitchFamily="34" charset="0"/>
                  <a:cs typeface="Arial" panose="020B0604020202020204" pitchFamily="34" charset="0"/>
                </a:rPr>
                <a:t>Cours du Dr P. Nogier</a:t>
              </a:r>
            </a:p>
          </p:txBody>
        </p:sp>
      </p:grpSp>
      <p:sp>
        <p:nvSpPr>
          <p:cNvPr id="12" name="Titre 17">
            <a:extLst>
              <a:ext uri="{FF2B5EF4-FFF2-40B4-BE49-F238E27FC236}">
                <a16:creationId xmlns:a16="http://schemas.microsoft.com/office/drawing/2014/main" id="{D9EFA51E-FF6F-48DF-80B7-4402BF74F88F}"/>
              </a:ext>
            </a:extLst>
          </p:cNvPr>
          <p:cNvSpPr txBox="1">
            <a:spLocks/>
          </p:cNvSpPr>
          <p:nvPr/>
        </p:nvSpPr>
        <p:spPr>
          <a:xfrm>
            <a:off x="2730182" y="375181"/>
            <a:ext cx="6541190" cy="750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a:t>Géométrie de l’oreille (Enseignement Dr P. Nogier)</a:t>
            </a:r>
          </a:p>
        </p:txBody>
      </p:sp>
      <p:sp>
        <p:nvSpPr>
          <p:cNvPr id="11" name="Espace réservé du pied de page 1">
            <a:extLst>
              <a:ext uri="{FF2B5EF4-FFF2-40B4-BE49-F238E27FC236}">
                <a16:creationId xmlns:a16="http://schemas.microsoft.com/office/drawing/2014/main" id="{EAD394F6-F7F9-44F5-B27A-C3CF809EBFF5}"/>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3609286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8">
            <a:extLst>
              <a:ext uri="{FF2B5EF4-FFF2-40B4-BE49-F238E27FC236}">
                <a16:creationId xmlns:a16="http://schemas.microsoft.com/office/drawing/2014/main" id="{79221E86-8F8E-43BC-ACD5-FD5BE3AC7E26}"/>
              </a:ext>
            </a:extLst>
          </p:cNvPr>
          <p:cNvSpPr>
            <a:spLocks noGrp="1" noChangeArrowheads="1"/>
          </p:cNvSpPr>
          <p:nvPr>
            <p:ph type="title"/>
          </p:nvPr>
        </p:nvSpPr>
        <p:spPr>
          <a:xfrm>
            <a:off x="2153417" y="398672"/>
            <a:ext cx="9485243" cy="796307"/>
          </a:xfrm>
        </p:spPr>
        <p:txBody>
          <a:bodyPr>
            <a:normAutofit/>
          </a:bodyPr>
          <a:lstStyle/>
          <a:p>
            <a:pPr eaLnBrk="1" hangingPunct="1"/>
            <a:r>
              <a:rPr lang="fr-FR" altLang="fr-FR" sz="2400" dirty="0"/>
              <a:t>Les axes sont différents entre proche de la physiologie et la pathologie</a:t>
            </a:r>
          </a:p>
        </p:txBody>
      </p:sp>
      <p:sp>
        <p:nvSpPr>
          <p:cNvPr id="2" name="Espace réservé du pied de page 1">
            <a:extLst>
              <a:ext uri="{FF2B5EF4-FFF2-40B4-BE49-F238E27FC236}">
                <a16:creationId xmlns:a16="http://schemas.microsoft.com/office/drawing/2014/main" id="{95997DEF-09A5-46F7-A8BD-BE9C6F45C485}"/>
              </a:ext>
            </a:extLst>
          </p:cNvPr>
          <p:cNvSpPr>
            <a:spLocks noGrp="1"/>
          </p:cNvSpPr>
          <p:nvPr>
            <p:ph type="ftr" sz="quarter" idx="11"/>
          </p:nvPr>
        </p:nvSpPr>
        <p:spPr>
          <a:xfrm>
            <a:off x="8076407" y="6293437"/>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152581" name="Text Box 33">
            <a:extLst>
              <a:ext uri="{FF2B5EF4-FFF2-40B4-BE49-F238E27FC236}">
                <a16:creationId xmlns:a16="http://schemas.microsoft.com/office/drawing/2014/main" id="{4B31DCC7-5FDB-4581-98C0-1DA93EEA3DD8}"/>
              </a:ext>
            </a:extLst>
          </p:cNvPr>
          <p:cNvSpPr txBox="1">
            <a:spLocks noChangeArrowheads="1"/>
          </p:cNvSpPr>
          <p:nvPr/>
        </p:nvSpPr>
        <p:spPr bwMode="auto">
          <a:xfrm>
            <a:off x="3432176" y="5300663"/>
            <a:ext cx="13684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400" dirty="0">
                <a:latin typeface="Arial" panose="020B0604020202020204" pitchFamily="34" charset="0"/>
                <a:cs typeface="Arial" panose="020B0604020202020204" pitchFamily="34" charset="0"/>
              </a:rPr>
              <a:t>+/- sain</a:t>
            </a:r>
          </a:p>
        </p:txBody>
      </p:sp>
      <p:sp>
        <p:nvSpPr>
          <p:cNvPr id="152582" name="Text Box 34">
            <a:extLst>
              <a:ext uri="{FF2B5EF4-FFF2-40B4-BE49-F238E27FC236}">
                <a16:creationId xmlns:a16="http://schemas.microsoft.com/office/drawing/2014/main" id="{B093BEBA-122B-4A45-A902-3ADC4512292E}"/>
              </a:ext>
            </a:extLst>
          </p:cNvPr>
          <p:cNvSpPr txBox="1">
            <a:spLocks noChangeArrowheads="1"/>
          </p:cNvSpPr>
          <p:nvPr/>
        </p:nvSpPr>
        <p:spPr bwMode="auto">
          <a:xfrm>
            <a:off x="7761071" y="5155375"/>
            <a:ext cx="1223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400" dirty="0">
                <a:latin typeface="Arial" panose="020B0604020202020204" pitchFamily="34" charset="0"/>
                <a:cs typeface="Arial" panose="020B0604020202020204" pitchFamily="34" charset="0"/>
              </a:rPr>
              <a:t>malade</a:t>
            </a:r>
          </a:p>
        </p:txBody>
      </p:sp>
      <p:sp>
        <p:nvSpPr>
          <p:cNvPr id="152583" name="Oval 41">
            <a:extLst>
              <a:ext uri="{FF2B5EF4-FFF2-40B4-BE49-F238E27FC236}">
                <a16:creationId xmlns:a16="http://schemas.microsoft.com/office/drawing/2014/main" id="{8A005EA6-07FD-4400-86F5-DB2B7F4C12F7}"/>
              </a:ext>
            </a:extLst>
          </p:cNvPr>
          <p:cNvSpPr>
            <a:spLocks noChangeArrowheads="1"/>
          </p:cNvSpPr>
          <p:nvPr/>
        </p:nvSpPr>
        <p:spPr bwMode="auto">
          <a:xfrm>
            <a:off x="3216276" y="3860800"/>
            <a:ext cx="73025" cy="714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152584" name="Oval 42">
            <a:extLst>
              <a:ext uri="{FF2B5EF4-FFF2-40B4-BE49-F238E27FC236}">
                <a16:creationId xmlns:a16="http://schemas.microsoft.com/office/drawing/2014/main" id="{AEF60EEE-8815-4834-9587-6B8D0EC61443}"/>
              </a:ext>
            </a:extLst>
          </p:cNvPr>
          <p:cNvSpPr>
            <a:spLocks noChangeArrowheads="1"/>
          </p:cNvSpPr>
          <p:nvPr/>
        </p:nvSpPr>
        <p:spPr bwMode="auto">
          <a:xfrm>
            <a:off x="4800601" y="3860800"/>
            <a:ext cx="73025" cy="714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152585" name="Oval 43">
            <a:extLst>
              <a:ext uri="{FF2B5EF4-FFF2-40B4-BE49-F238E27FC236}">
                <a16:creationId xmlns:a16="http://schemas.microsoft.com/office/drawing/2014/main" id="{16F82591-4070-4290-8317-2912A1706C03}"/>
              </a:ext>
            </a:extLst>
          </p:cNvPr>
          <p:cNvSpPr>
            <a:spLocks noChangeArrowheads="1"/>
          </p:cNvSpPr>
          <p:nvPr/>
        </p:nvSpPr>
        <p:spPr bwMode="auto">
          <a:xfrm>
            <a:off x="8832851" y="3789364"/>
            <a:ext cx="73025" cy="714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152586" name="Oval 44">
            <a:extLst>
              <a:ext uri="{FF2B5EF4-FFF2-40B4-BE49-F238E27FC236}">
                <a16:creationId xmlns:a16="http://schemas.microsoft.com/office/drawing/2014/main" id="{068D6E05-CCA8-43F1-BDD0-AE68D42831D3}"/>
              </a:ext>
            </a:extLst>
          </p:cNvPr>
          <p:cNvSpPr>
            <a:spLocks noChangeArrowheads="1"/>
          </p:cNvSpPr>
          <p:nvPr/>
        </p:nvSpPr>
        <p:spPr bwMode="auto">
          <a:xfrm>
            <a:off x="7248526" y="3860800"/>
            <a:ext cx="73025" cy="714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2400">
              <a:latin typeface="Arial" panose="020B0604020202020204" pitchFamily="34" charset="0"/>
              <a:cs typeface="Arial" panose="020B0604020202020204" pitchFamily="34" charset="0"/>
            </a:endParaRPr>
          </a:p>
        </p:txBody>
      </p:sp>
      <p:grpSp>
        <p:nvGrpSpPr>
          <p:cNvPr id="152587" name="Groupe 1">
            <a:extLst>
              <a:ext uri="{FF2B5EF4-FFF2-40B4-BE49-F238E27FC236}">
                <a16:creationId xmlns:a16="http://schemas.microsoft.com/office/drawing/2014/main" id="{4FB4D9E4-B501-4069-AF35-B187A435B388}"/>
              </a:ext>
            </a:extLst>
          </p:cNvPr>
          <p:cNvGrpSpPr>
            <a:grpSpLocks/>
          </p:cNvGrpSpPr>
          <p:nvPr/>
        </p:nvGrpSpPr>
        <p:grpSpPr bwMode="auto">
          <a:xfrm>
            <a:off x="1963677" y="1550504"/>
            <a:ext cx="9237439" cy="4651648"/>
            <a:chOff x="395288" y="1958976"/>
            <a:chExt cx="8611904" cy="4215567"/>
          </a:xfrm>
        </p:grpSpPr>
        <p:grpSp>
          <p:nvGrpSpPr>
            <p:cNvPr id="152588" name="Group 35">
              <a:extLst>
                <a:ext uri="{FF2B5EF4-FFF2-40B4-BE49-F238E27FC236}">
                  <a16:creationId xmlns:a16="http://schemas.microsoft.com/office/drawing/2014/main" id="{76A614D1-D2D6-4C57-AA72-0852C2E23F88}"/>
                </a:ext>
              </a:extLst>
            </p:cNvPr>
            <p:cNvGrpSpPr>
              <a:grpSpLocks/>
            </p:cNvGrpSpPr>
            <p:nvPr/>
          </p:nvGrpSpPr>
          <p:grpSpPr bwMode="auto">
            <a:xfrm>
              <a:off x="468313" y="1958976"/>
              <a:ext cx="4038600" cy="3557588"/>
              <a:chOff x="295" y="1234"/>
              <a:chExt cx="2544" cy="2241"/>
            </a:xfrm>
          </p:grpSpPr>
          <p:pic>
            <p:nvPicPr>
              <p:cNvPr id="152595" name="Picture 24">
                <a:extLst>
                  <a:ext uri="{FF2B5EF4-FFF2-40B4-BE49-F238E27FC236}">
                    <a16:creationId xmlns:a16="http://schemas.microsoft.com/office/drawing/2014/main" id="{39E2DE8B-E696-4666-AF08-8838BC5F012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5" y="1234"/>
                <a:ext cx="2544" cy="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96" name="Line 30">
                <a:extLst>
                  <a:ext uri="{FF2B5EF4-FFF2-40B4-BE49-F238E27FC236}">
                    <a16:creationId xmlns:a16="http://schemas.microsoft.com/office/drawing/2014/main" id="{8396A14B-1FD8-4FF6-92D7-26FFD0B4CAB7}"/>
                  </a:ext>
                </a:extLst>
              </p:cNvPr>
              <p:cNvSpPr>
                <a:spLocks noChangeShapeType="1"/>
              </p:cNvSpPr>
              <p:nvPr/>
            </p:nvSpPr>
            <p:spPr bwMode="auto">
              <a:xfrm flipH="1">
                <a:off x="930" y="1298"/>
                <a:ext cx="362" cy="217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2597" name="Line 32">
                <a:extLst>
                  <a:ext uri="{FF2B5EF4-FFF2-40B4-BE49-F238E27FC236}">
                    <a16:creationId xmlns:a16="http://schemas.microsoft.com/office/drawing/2014/main" id="{6A271A87-15D4-47BF-9CF7-0ADA0A82A14E}"/>
                  </a:ext>
                </a:extLst>
              </p:cNvPr>
              <p:cNvSpPr>
                <a:spLocks noChangeShapeType="1"/>
              </p:cNvSpPr>
              <p:nvPr/>
            </p:nvSpPr>
            <p:spPr bwMode="auto">
              <a:xfrm>
                <a:off x="1927" y="1253"/>
                <a:ext cx="273" cy="222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152589" name="Group 39">
              <a:extLst>
                <a:ext uri="{FF2B5EF4-FFF2-40B4-BE49-F238E27FC236}">
                  <a16:creationId xmlns:a16="http://schemas.microsoft.com/office/drawing/2014/main" id="{897AA9A8-BEBF-41BD-9D5F-B830C5382BA9}"/>
                </a:ext>
              </a:extLst>
            </p:cNvPr>
            <p:cNvGrpSpPr>
              <a:grpSpLocks/>
            </p:cNvGrpSpPr>
            <p:nvPr/>
          </p:nvGrpSpPr>
          <p:grpSpPr bwMode="auto">
            <a:xfrm>
              <a:off x="4427538" y="2008188"/>
              <a:ext cx="4181475" cy="3292476"/>
              <a:chOff x="2835" y="1265"/>
              <a:chExt cx="2634" cy="2074"/>
            </a:xfrm>
          </p:grpSpPr>
          <p:pic>
            <p:nvPicPr>
              <p:cNvPr id="152592" name="Picture 27">
                <a:extLst>
                  <a:ext uri="{FF2B5EF4-FFF2-40B4-BE49-F238E27FC236}">
                    <a16:creationId xmlns:a16="http://schemas.microsoft.com/office/drawing/2014/main" id="{D070C346-AE11-4D73-87E7-6BB859DC9B1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5" y="1265"/>
                <a:ext cx="2544" cy="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93" name="Line 37">
                <a:extLst>
                  <a:ext uri="{FF2B5EF4-FFF2-40B4-BE49-F238E27FC236}">
                    <a16:creationId xmlns:a16="http://schemas.microsoft.com/office/drawing/2014/main" id="{E59FB1B8-A758-444B-991A-7B7233FD2AD6}"/>
                  </a:ext>
                </a:extLst>
              </p:cNvPr>
              <p:cNvSpPr>
                <a:spLocks noChangeShapeType="1"/>
              </p:cNvSpPr>
              <p:nvPr/>
            </p:nvSpPr>
            <p:spPr bwMode="auto">
              <a:xfrm flipH="1">
                <a:off x="2835" y="1434"/>
                <a:ext cx="1134" cy="190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2594" name="Line 38">
                <a:extLst>
                  <a:ext uri="{FF2B5EF4-FFF2-40B4-BE49-F238E27FC236}">
                    <a16:creationId xmlns:a16="http://schemas.microsoft.com/office/drawing/2014/main" id="{A74DC196-61D0-4DBC-BE90-85C2DC6BF887}"/>
                  </a:ext>
                </a:extLst>
              </p:cNvPr>
              <p:cNvSpPr>
                <a:spLocks noChangeShapeType="1"/>
              </p:cNvSpPr>
              <p:nvPr/>
            </p:nvSpPr>
            <p:spPr bwMode="auto">
              <a:xfrm>
                <a:off x="4195" y="1706"/>
                <a:ext cx="1225" cy="140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52590" name="Text Box 40">
              <a:extLst>
                <a:ext uri="{FF2B5EF4-FFF2-40B4-BE49-F238E27FC236}">
                  <a16:creationId xmlns:a16="http://schemas.microsoft.com/office/drawing/2014/main" id="{D38EFD74-3AF0-49BB-A91C-5AF6A3F8A0A9}"/>
                </a:ext>
              </a:extLst>
            </p:cNvPr>
            <p:cNvSpPr txBox="1">
              <a:spLocks noChangeArrowheads="1"/>
            </p:cNvSpPr>
            <p:nvPr/>
          </p:nvSpPr>
          <p:spPr bwMode="auto">
            <a:xfrm>
              <a:off x="395288" y="5734050"/>
              <a:ext cx="3671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a:latin typeface="Arial" panose="020B0604020202020204" pitchFamily="34" charset="0"/>
                  <a:cs typeface="Arial" panose="020B0604020202020204" pitchFamily="34" charset="0"/>
                </a:rPr>
                <a:t>Lignes harmoniques passant par le point O</a:t>
              </a:r>
            </a:p>
          </p:txBody>
        </p:sp>
        <p:sp>
          <p:nvSpPr>
            <p:cNvPr id="152591" name="Text Box 45">
              <a:extLst>
                <a:ext uri="{FF2B5EF4-FFF2-40B4-BE49-F238E27FC236}">
                  <a16:creationId xmlns:a16="http://schemas.microsoft.com/office/drawing/2014/main" id="{0BA0377B-58DF-4B4C-91A9-5873E361842C}"/>
                </a:ext>
              </a:extLst>
            </p:cNvPr>
            <p:cNvSpPr txBox="1">
              <a:spLocks noChangeArrowheads="1"/>
            </p:cNvSpPr>
            <p:nvPr/>
          </p:nvSpPr>
          <p:spPr bwMode="auto">
            <a:xfrm>
              <a:off x="4254217" y="5651323"/>
              <a:ext cx="4752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dirty="0">
                  <a:latin typeface="Arial" panose="020B0604020202020204" pitchFamily="34" charset="0"/>
                  <a:cs typeface="Arial" panose="020B0604020202020204" pitchFamily="34" charset="0"/>
                </a:rPr>
                <a:t>Lignes dysharmoniques ne passant pas par le point O et variables au cours du traitement</a:t>
              </a:r>
            </a:p>
          </p:txBody>
        </p:sp>
      </p:grpSp>
      <p:sp>
        <p:nvSpPr>
          <p:cNvPr id="23" name="ZoneTexte 22">
            <a:extLst>
              <a:ext uri="{FF2B5EF4-FFF2-40B4-BE49-F238E27FC236}">
                <a16:creationId xmlns:a16="http://schemas.microsoft.com/office/drawing/2014/main" id="{1F7B963F-E84F-4C06-80BB-ED0C85BE92AA}"/>
              </a:ext>
            </a:extLst>
          </p:cNvPr>
          <p:cNvSpPr txBox="1"/>
          <p:nvPr/>
        </p:nvSpPr>
        <p:spPr>
          <a:xfrm flipH="1">
            <a:off x="51716" y="1791652"/>
            <a:ext cx="1962882" cy="1477328"/>
          </a:xfrm>
          <a:prstGeom prst="rect">
            <a:avLst/>
          </a:prstGeom>
          <a:noFill/>
        </p:spPr>
        <p:txBody>
          <a:bodyPr wrap="square">
            <a:spAutoFit/>
          </a:bodyPr>
          <a:lstStyle/>
          <a:p>
            <a:r>
              <a:rPr lang="fr-FR" i="1" dirty="0"/>
              <a:t>Origine</a:t>
            </a:r>
            <a:r>
              <a:rPr lang="fr-FR" dirty="0"/>
              <a:t> :  enseignement du Dr Nogier sur les couleurs et leurs axes</a:t>
            </a:r>
          </a:p>
        </p:txBody>
      </p:sp>
    </p:spTree>
    <p:extLst>
      <p:ext uri="{BB962C8B-B14F-4D97-AF65-F5344CB8AC3E}">
        <p14:creationId xmlns:p14="http://schemas.microsoft.com/office/powerpoint/2010/main" val="4056720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E89F2B-3165-49FE-B62B-95D3B0A12E7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2738" t="1674" r="2622" b="23967"/>
          <a:stretch/>
        </p:blipFill>
        <p:spPr>
          <a:xfrm>
            <a:off x="3383746" y="1040316"/>
            <a:ext cx="4628471" cy="5448507"/>
          </a:xfrm>
          <a:prstGeom prst="rect">
            <a:avLst/>
          </a:prstGeom>
        </p:spPr>
      </p:pic>
      <p:sp>
        <p:nvSpPr>
          <p:cNvPr id="2" name="Espace réservé du pied de page 1">
            <a:extLst>
              <a:ext uri="{FF2B5EF4-FFF2-40B4-BE49-F238E27FC236}">
                <a16:creationId xmlns:a16="http://schemas.microsoft.com/office/drawing/2014/main" id="{54DADFB8-E575-4F56-80A0-3B1CD93B164A}"/>
              </a:ext>
            </a:extLst>
          </p:cNvPr>
          <p:cNvSpPr>
            <a:spLocks noGrp="1"/>
          </p:cNvSpPr>
          <p:nvPr>
            <p:ph type="ftr" sz="quarter" idx="11"/>
          </p:nvPr>
        </p:nvSpPr>
        <p:spPr>
          <a:xfrm>
            <a:off x="8077200" y="6212475"/>
            <a:ext cx="4114800" cy="365125"/>
          </a:xfrm>
        </p:spPr>
        <p:txBody>
          <a:bodyPr/>
          <a:lstStyle/>
          <a:p>
            <a:pPr>
              <a:defRPr/>
            </a:pPr>
            <a:r>
              <a:rPr lang="en-US" altLang="fr-FR" dirty="0"/>
              <a:t>B. Julienne - A. Mallard (in memoriam) - P. </a:t>
            </a:r>
            <a:r>
              <a:rPr lang="en-US" altLang="fr-FR" dirty="0" err="1"/>
              <a:t>Becu</a:t>
            </a:r>
            <a:r>
              <a:rPr lang="en-US" altLang="fr-FR" dirty="0"/>
              <a:t>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6" name="Titre 5">
            <a:extLst>
              <a:ext uri="{FF2B5EF4-FFF2-40B4-BE49-F238E27FC236}">
                <a16:creationId xmlns:a16="http://schemas.microsoft.com/office/drawing/2014/main" id="{50EDDDFB-B2BD-494F-8B66-CD6DD845CEBC}"/>
              </a:ext>
            </a:extLst>
          </p:cNvPr>
          <p:cNvSpPr>
            <a:spLocks noGrp="1"/>
          </p:cNvSpPr>
          <p:nvPr>
            <p:ph type="title" idx="4294967295"/>
          </p:nvPr>
        </p:nvSpPr>
        <p:spPr>
          <a:xfrm>
            <a:off x="1903344" y="0"/>
            <a:ext cx="8724900" cy="1082675"/>
          </a:xfrm>
        </p:spPr>
        <p:txBody>
          <a:bodyPr>
            <a:normAutofit/>
          </a:bodyPr>
          <a:lstStyle/>
          <a:p>
            <a:r>
              <a:rPr lang="fr-FR" sz="2400" dirty="0"/>
              <a:t>Origine : un enseignement du Dr Nogier sur les couleurs et leurs axes</a:t>
            </a:r>
          </a:p>
        </p:txBody>
      </p:sp>
      <p:sp>
        <p:nvSpPr>
          <p:cNvPr id="7" name="ZoneTexte 6">
            <a:extLst>
              <a:ext uri="{FF2B5EF4-FFF2-40B4-BE49-F238E27FC236}">
                <a16:creationId xmlns:a16="http://schemas.microsoft.com/office/drawing/2014/main" id="{570CA3BA-BD0D-4D63-A163-4D60FA5C9338}"/>
              </a:ext>
            </a:extLst>
          </p:cNvPr>
          <p:cNvSpPr txBox="1"/>
          <p:nvPr/>
        </p:nvSpPr>
        <p:spPr>
          <a:xfrm>
            <a:off x="2441359" y="1678770"/>
            <a:ext cx="8795551" cy="923330"/>
          </a:xfrm>
          <a:prstGeom prst="rect">
            <a:avLst/>
          </a:prstGeom>
          <a:noFill/>
        </p:spPr>
        <p:txBody>
          <a:bodyPr wrap="square">
            <a:spAutoFit/>
          </a:bodyPr>
          <a:lstStyle/>
          <a:p>
            <a:r>
              <a:rPr lang="fr-FR" dirty="0"/>
              <a:t>Une couleur a une identité, représentée par des points alignés sur un axe.</a:t>
            </a:r>
          </a:p>
          <a:p>
            <a:endParaRPr lang="fr-FR" dirty="0"/>
          </a:p>
          <a:p>
            <a:r>
              <a:rPr lang="fr-FR" dirty="0"/>
              <a:t>En physiologie normale(sujet sain) ou proche, cet axe passe par le point O.</a:t>
            </a:r>
          </a:p>
        </p:txBody>
      </p:sp>
    </p:spTree>
    <p:extLst>
      <p:ext uri="{BB962C8B-B14F-4D97-AF65-F5344CB8AC3E}">
        <p14:creationId xmlns:p14="http://schemas.microsoft.com/office/powerpoint/2010/main" val="214324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BC4DDF5D-98F5-4149-BE5B-3FB72A22133D}"/>
              </a:ext>
            </a:extLst>
          </p:cNvPr>
          <p:cNvSpPr>
            <a:spLocks noGrp="1"/>
          </p:cNvSpPr>
          <p:nvPr>
            <p:ph type="ftr" sz="quarter" idx="11"/>
          </p:nvPr>
        </p:nvSpPr>
        <p:spPr>
          <a:xfrm>
            <a:off x="8077200" y="6263352"/>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108546" name="Espace réservé du contenu 40">
            <a:extLst>
              <a:ext uri="{FF2B5EF4-FFF2-40B4-BE49-F238E27FC236}">
                <a16:creationId xmlns:a16="http://schemas.microsoft.com/office/drawing/2014/main" id="{4CFA0EF7-BDFB-4907-A646-1C017566DD9E}"/>
              </a:ext>
            </a:extLst>
          </p:cNvPr>
          <p:cNvSpPr>
            <a:spLocks noGrp="1" noChangeArrowheads="1"/>
          </p:cNvSpPr>
          <p:nvPr>
            <p:ph idx="4294967295"/>
          </p:nvPr>
        </p:nvSpPr>
        <p:spPr>
          <a:xfrm>
            <a:off x="10088563" y="5356225"/>
            <a:ext cx="2103437" cy="244475"/>
          </a:xfrm>
        </p:spPr>
        <p:txBody>
          <a:bodyPr>
            <a:spAutoFit/>
          </a:bodyPr>
          <a:lstStyle/>
          <a:p>
            <a:pPr marL="0" indent="0">
              <a:buNone/>
            </a:pPr>
            <a:r>
              <a:rPr lang="fr-FR" altLang="fr-FR" sz="1100"/>
              <a:t>Couleur sans correspondance</a:t>
            </a:r>
          </a:p>
        </p:txBody>
      </p:sp>
      <p:grpSp>
        <p:nvGrpSpPr>
          <p:cNvPr id="108549" name="Groupe 6">
            <a:extLst>
              <a:ext uri="{FF2B5EF4-FFF2-40B4-BE49-F238E27FC236}">
                <a16:creationId xmlns:a16="http://schemas.microsoft.com/office/drawing/2014/main" id="{D421B63C-460F-43C3-B503-064D162AEF2F}"/>
              </a:ext>
            </a:extLst>
          </p:cNvPr>
          <p:cNvGrpSpPr>
            <a:grpSpLocks/>
          </p:cNvGrpSpPr>
          <p:nvPr/>
        </p:nvGrpSpPr>
        <p:grpSpPr bwMode="auto">
          <a:xfrm>
            <a:off x="7402514" y="2762251"/>
            <a:ext cx="2574925" cy="2384425"/>
            <a:chOff x="5878513" y="2762250"/>
            <a:chExt cx="2574925" cy="2384425"/>
          </a:xfrm>
        </p:grpSpPr>
        <p:pic>
          <p:nvPicPr>
            <p:cNvPr id="108568" name="Picture 24">
              <a:extLst>
                <a:ext uri="{FF2B5EF4-FFF2-40B4-BE49-F238E27FC236}">
                  <a16:creationId xmlns:a16="http://schemas.microsoft.com/office/drawing/2014/main" id="{84434781-D1C5-4B4B-AE7F-5D0F6C65641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78513" y="3151785"/>
              <a:ext cx="2574925" cy="184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69" name="Line 30">
              <a:extLst>
                <a:ext uri="{FF2B5EF4-FFF2-40B4-BE49-F238E27FC236}">
                  <a16:creationId xmlns:a16="http://schemas.microsoft.com/office/drawing/2014/main" id="{B9EEBFE4-BAD3-4220-9F51-C043288F78F0}"/>
                </a:ext>
              </a:extLst>
            </p:cNvPr>
            <p:cNvSpPr>
              <a:spLocks noChangeShapeType="1"/>
            </p:cNvSpPr>
            <p:nvPr/>
          </p:nvSpPr>
          <p:spPr bwMode="auto">
            <a:xfrm flipH="1">
              <a:off x="6521232" y="2810539"/>
              <a:ext cx="366400" cy="233613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32">
              <a:extLst>
                <a:ext uri="{FF2B5EF4-FFF2-40B4-BE49-F238E27FC236}">
                  <a16:creationId xmlns:a16="http://schemas.microsoft.com/office/drawing/2014/main" id="{835BB9EE-BBCA-41DF-8DBC-4EB3AD1DB316}"/>
                </a:ext>
              </a:extLst>
            </p:cNvPr>
            <p:cNvSpPr>
              <a:spLocks noChangeShapeType="1"/>
            </p:cNvSpPr>
            <p:nvPr/>
          </p:nvSpPr>
          <p:spPr bwMode="auto">
            <a:xfrm>
              <a:off x="7531100" y="2762250"/>
              <a:ext cx="276225" cy="2384425"/>
            </a:xfrm>
            <a:prstGeom prst="line">
              <a:avLst/>
            </a:prstGeom>
            <a:ln w="50800">
              <a:prstDash val="solid"/>
              <a:headEnd/>
              <a:tailEnd/>
            </a:ln>
          </p:spPr>
          <p:style>
            <a:lnRef idx="1">
              <a:schemeClr val="dk1"/>
            </a:lnRef>
            <a:fillRef idx="0">
              <a:schemeClr val="dk1"/>
            </a:fillRef>
            <a:effectRef idx="0">
              <a:schemeClr val="dk1"/>
            </a:effectRef>
            <a:fontRef idx="minor">
              <a:schemeClr val="tx1"/>
            </a:fontRef>
          </p:style>
          <p:txBody>
            <a:bodyPr/>
            <a:lstStyle/>
            <a:p>
              <a:pPr>
                <a:defRPr/>
              </a:pPr>
              <a:endParaRPr lang="fr-FR"/>
            </a:p>
          </p:txBody>
        </p:sp>
      </p:grpSp>
      <p:grpSp>
        <p:nvGrpSpPr>
          <p:cNvPr id="108550" name="Groupe 4">
            <a:extLst>
              <a:ext uri="{FF2B5EF4-FFF2-40B4-BE49-F238E27FC236}">
                <a16:creationId xmlns:a16="http://schemas.microsoft.com/office/drawing/2014/main" id="{C9CD1ECF-9965-499E-8D6C-C350C693EFFA}"/>
              </a:ext>
            </a:extLst>
          </p:cNvPr>
          <p:cNvGrpSpPr>
            <a:grpSpLocks/>
          </p:cNvGrpSpPr>
          <p:nvPr/>
        </p:nvGrpSpPr>
        <p:grpSpPr bwMode="auto">
          <a:xfrm>
            <a:off x="2005014" y="2762251"/>
            <a:ext cx="2484437" cy="2860675"/>
            <a:chOff x="481013" y="2762250"/>
            <a:chExt cx="2484437" cy="2860675"/>
          </a:xfrm>
        </p:grpSpPr>
        <p:pic>
          <p:nvPicPr>
            <p:cNvPr id="108561" name="Picture 24">
              <a:extLst>
                <a:ext uri="{FF2B5EF4-FFF2-40B4-BE49-F238E27FC236}">
                  <a16:creationId xmlns:a16="http://schemas.microsoft.com/office/drawing/2014/main" id="{4BBA78F0-D440-456A-AE6B-C78050BE870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1013" y="3160713"/>
              <a:ext cx="2484437" cy="188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32" name="Line 30">
              <a:extLst>
                <a:ext uri="{FF2B5EF4-FFF2-40B4-BE49-F238E27FC236}">
                  <a16:creationId xmlns:a16="http://schemas.microsoft.com/office/drawing/2014/main" id="{88D06D3D-889B-487B-8677-FABE1C7C90AC}"/>
                </a:ext>
              </a:extLst>
            </p:cNvPr>
            <p:cNvSpPr>
              <a:spLocks noChangeShapeType="1"/>
            </p:cNvSpPr>
            <p:nvPr/>
          </p:nvSpPr>
          <p:spPr bwMode="auto">
            <a:xfrm flipH="1">
              <a:off x="1101725" y="2762250"/>
              <a:ext cx="392113" cy="2438400"/>
            </a:xfrm>
            <a:prstGeom prst="line">
              <a:avLst/>
            </a:prstGeom>
            <a:noFill/>
            <a:ln w="50800">
              <a:solidFill>
                <a:schemeClr val="tx1"/>
              </a:solidFill>
              <a:prstDash val="solid"/>
              <a:round/>
              <a:headEnd/>
              <a:tailEnd/>
            </a:ln>
            <a:effectLst/>
          </p:spPr>
          <p:txBody>
            <a:bodyPr/>
            <a:lstStyle/>
            <a:p>
              <a:pPr>
                <a:defRPr/>
              </a:pPr>
              <a:endParaRPr lang="fr-FR">
                <a:ln w="57150">
                  <a:solidFill>
                    <a:schemeClr val="tx1"/>
                  </a:solidFill>
                </a:ln>
              </a:endParaRPr>
            </a:p>
          </p:txBody>
        </p:sp>
        <p:sp>
          <p:nvSpPr>
            <p:cNvPr id="108563" name="Line 32">
              <a:extLst>
                <a:ext uri="{FF2B5EF4-FFF2-40B4-BE49-F238E27FC236}">
                  <a16:creationId xmlns:a16="http://schemas.microsoft.com/office/drawing/2014/main" id="{A07E39B0-2319-43EF-ADAE-F1D0418AA36A}"/>
                </a:ext>
              </a:extLst>
            </p:cNvPr>
            <p:cNvSpPr>
              <a:spLocks noChangeShapeType="1"/>
            </p:cNvSpPr>
            <p:nvPr/>
          </p:nvSpPr>
          <p:spPr bwMode="auto">
            <a:xfrm>
              <a:off x="2074863" y="2762250"/>
              <a:ext cx="266700" cy="24384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3" name="Connecteur droit 2">
              <a:extLst>
                <a:ext uri="{FF2B5EF4-FFF2-40B4-BE49-F238E27FC236}">
                  <a16:creationId xmlns:a16="http://schemas.microsoft.com/office/drawing/2014/main" id="{BD8B4D5F-2230-4BEB-AE70-3038593DEE80}"/>
                </a:ext>
              </a:extLst>
            </p:cNvPr>
            <p:cNvCxnSpPr>
              <a:cxnSpLocks/>
            </p:cNvCxnSpPr>
            <p:nvPr/>
          </p:nvCxnSpPr>
          <p:spPr>
            <a:xfrm flipH="1">
              <a:off x="1116013" y="2997200"/>
              <a:ext cx="323850" cy="2049463"/>
            </a:xfrm>
            <a:prstGeom prst="line">
              <a:avLst/>
            </a:prstGeom>
            <a:ln w="889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F7318F5B-87F6-4D1F-8A0C-8EA8F8CF4CEB}"/>
                </a:ext>
              </a:extLst>
            </p:cNvPr>
            <p:cNvCxnSpPr>
              <a:cxnSpLocks/>
            </p:cNvCxnSpPr>
            <p:nvPr/>
          </p:nvCxnSpPr>
          <p:spPr>
            <a:xfrm>
              <a:off x="2117725" y="3076575"/>
              <a:ext cx="223838" cy="1970088"/>
            </a:xfrm>
            <a:prstGeom prst="line">
              <a:avLst/>
            </a:prstGeom>
            <a:ln w="889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79CC7F3-F006-4530-8732-52EADF39E2B6}"/>
                </a:ext>
              </a:extLst>
            </p:cNvPr>
            <p:cNvCxnSpPr/>
            <p:nvPr/>
          </p:nvCxnSpPr>
          <p:spPr>
            <a:xfrm>
              <a:off x="690563" y="5491163"/>
              <a:ext cx="3683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8567" name="ZoneTexte 30">
              <a:extLst>
                <a:ext uri="{FF2B5EF4-FFF2-40B4-BE49-F238E27FC236}">
                  <a16:creationId xmlns:a16="http://schemas.microsoft.com/office/drawing/2014/main" id="{4E2B528F-58E1-4BBB-9D3A-BDE902D08565}"/>
                </a:ext>
              </a:extLst>
            </p:cNvPr>
            <p:cNvSpPr txBox="1">
              <a:spLocks noChangeArrowheads="1"/>
            </p:cNvSpPr>
            <p:nvPr/>
          </p:nvSpPr>
          <p:spPr bwMode="auto">
            <a:xfrm>
              <a:off x="1116013" y="5360988"/>
              <a:ext cx="1687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100">
                  <a:latin typeface="Arial" panose="020B0604020202020204" pitchFamily="34" charset="0"/>
                  <a:cs typeface="Arial" panose="020B0604020202020204" pitchFamily="34" charset="0"/>
                </a:rPr>
                <a:t>Couleur correspondante</a:t>
              </a:r>
            </a:p>
          </p:txBody>
        </p:sp>
      </p:grpSp>
      <p:cxnSp>
        <p:nvCxnSpPr>
          <p:cNvPr id="36" name="Connecteur droit 35">
            <a:extLst>
              <a:ext uri="{FF2B5EF4-FFF2-40B4-BE49-F238E27FC236}">
                <a16:creationId xmlns:a16="http://schemas.microsoft.com/office/drawing/2014/main" id="{AB3DBCBD-EE29-4018-9BE7-A406E0FE4FB0}"/>
              </a:ext>
            </a:extLst>
          </p:cNvPr>
          <p:cNvCxnSpPr>
            <a:cxnSpLocks/>
          </p:cNvCxnSpPr>
          <p:nvPr/>
        </p:nvCxnSpPr>
        <p:spPr>
          <a:xfrm>
            <a:off x="8174038" y="2997201"/>
            <a:ext cx="101600" cy="2049463"/>
          </a:xfrm>
          <a:prstGeom prst="line">
            <a:avLst/>
          </a:prstGeom>
          <a:ln w="889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C50999C-67D3-4513-B54B-A45D36B205CF}"/>
              </a:ext>
            </a:extLst>
          </p:cNvPr>
          <p:cNvCxnSpPr>
            <a:cxnSpLocks/>
          </p:cNvCxnSpPr>
          <p:nvPr/>
        </p:nvCxnSpPr>
        <p:spPr>
          <a:xfrm flipH="1">
            <a:off x="9048750" y="3049588"/>
            <a:ext cx="287338" cy="2051050"/>
          </a:xfrm>
          <a:prstGeom prst="line">
            <a:avLst/>
          </a:prstGeom>
          <a:ln w="889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13B301E-D7E1-40D2-B74D-87A0AB341B8D}"/>
              </a:ext>
            </a:extLst>
          </p:cNvPr>
          <p:cNvCxnSpPr/>
          <p:nvPr/>
        </p:nvCxnSpPr>
        <p:spPr>
          <a:xfrm>
            <a:off x="7507288" y="5491163"/>
            <a:ext cx="36671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08554" name="Groupe 5">
            <a:extLst>
              <a:ext uri="{FF2B5EF4-FFF2-40B4-BE49-F238E27FC236}">
                <a16:creationId xmlns:a16="http://schemas.microsoft.com/office/drawing/2014/main" id="{AFFC7D24-D1C4-44DD-B8E5-257CAF988A4E}"/>
              </a:ext>
            </a:extLst>
          </p:cNvPr>
          <p:cNvGrpSpPr>
            <a:grpSpLocks/>
          </p:cNvGrpSpPr>
          <p:nvPr/>
        </p:nvGrpSpPr>
        <p:grpSpPr bwMode="auto">
          <a:xfrm>
            <a:off x="4526757" y="816879"/>
            <a:ext cx="5401469" cy="2384425"/>
            <a:chOff x="3117850" y="692150"/>
            <a:chExt cx="5401469" cy="2384425"/>
          </a:xfrm>
        </p:grpSpPr>
        <p:grpSp>
          <p:nvGrpSpPr>
            <p:cNvPr id="108556" name="Groupe 3">
              <a:extLst>
                <a:ext uri="{FF2B5EF4-FFF2-40B4-BE49-F238E27FC236}">
                  <a16:creationId xmlns:a16="http://schemas.microsoft.com/office/drawing/2014/main" id="{217AB7CC-5FFE-48C3-BD05-DC489B516BF7}"/>
                </a:ext>
              </a:extLst>
            </p:cNvPr>
            <p:cNvGrpSpPr>
              <a:grpSpLocks/>
            </p:cNvGrpSpPr>
            <p:nvPr/>
          </p:nvGrpSpPr>
          <p:grpSpPr bwMode="auto">
            <a:xfrm>
              <a:off x="3117850" y="692150"/>
              <a:ext cx="2727325" cy="2384425"/>
              <a:chOff x="3117850" y="692150"/>
              <a:chExt cx="2727325" cy="2384425"/>
            </a:xfrm>
          </p:grpSpPr>
          <p:pic>
            <p:nvPicPr>
              <p:cNvPr id="108558" name="Picture 24">
                <a:extLst>
                  <a:ext uri="{FF2B5EF4-FFF2-40B4-BE49-F238E27FC236}">
                    <a16:creationId xmlns:a16="http://schemas.microsoft.com/office/drawing/2014/main" id="{FB492431-E470-4E9C-8FEF-CB7FA757DB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17850" y="1081088"/>
                <a:ext cx="2727325"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9" name="Line 30">
                <a:extLst>
                  <a:ext uri="{FF2B5EF4-FFF2-40B4-BE49-F238E27FC236}">
                    <a16:creationId xmlns:a16="http://schemas.microsoft.com/office/drawing/2014/main" id="{A5891173-D373-4949-839B-713FD448B4D1}"/>
                  </a:ext>
                </a:extLst>
              </p:cNvPr>
              <p:cNvSpPr>
                <a:spLocks noChangeShapeType="1"/>
              </p:cNvSpPr>
              <p:nvPr/>
            </p:nvSpPr>
            <p:spPr bwMode="auto">
              <a:xfrm flipH="1">
                <a:off x="3798888" y="739775"/>
                <a:ext cx="387350" cy="2336800"/>
              </a:xfrm>
              <a:prstGeom prst="line">
                <a:avLst/>
              </a:prstGeom>
              <a:noFill/>
              <a:ln w="50800">
                <a:solidFill>
                  <a:schemeClr val="tx1"/>
                </a:solidFill>
                <a:prstDash val="solid"/>
                <a:round/>
                <a:headEnd/>
                <a:tailEnd/>
              </a:ln>
              <a:effectLst/>
            </p:spPr>
            <p:txBody>
              <a:bodyPr/>
              <a:lstStyle/>
              <a:p>
                <a:pPr>
                  <a:defRPr/>
                </a:pPr>
                <a:endParaRPr lang="fr-FR">
                  <a:ln>
                    <a:solidFill>
                      <a:sysClr val="windowText" lastClr="000000"/>
                    </a:solidFill>
                    <a:prstDash val="dashDot"/>
                  </a:ln>
                </a:endParaRPr>
              </a:p>
            </p:txBody>
          </p:sp>
          <p:sp>
            <p:nvSpPr>
              <p:cNvPr id="108560" name="Line 32">
                <a:extLst>
                  <a:ext uri="{FF2B5EF4-FFF2-40B4-BE49-F238E27FC236}">
                    <a16:creationId xmlns:a16="http://schemas.microsoft.com/office/drawing/2014/main" id="{AA410EBD-1A76-4689-A214-CC754B48482F}"/>
                  </a:ext>
                </a:extLst>
              </p:cNvPr>
              <p:cNvSpPr>
                <a:spLocks noChangeShapeType="1"/>
              </p:cNvSpPr>
              <p:nvPr/>
            </p:nvSpPr>
            <p:spPr bwMode="auto">
              <a:xfrm>
                <a:off x="4867275" y="692150"/>
                <a:ext cx="292100" cy="238442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08557" name="ZoneTexte 33">
              <a:extLst>
                <a:ext uri="{FF2B5EF4-FFF2-40B4-BE49-F238E27FC236}">
                  <a16:creationId xmlns:a16="http://schemas.microsoft.com/office/drawing/2014/main" id="{F09BFD3E-7869-4D98-802A-51AFD13EF880}"/>
                </a:ext>
              </a:extLst>
            </p:cNvPr>
            <p:cNvSpPr txBox="1">
              <a:spLocks noChangeArrowheads="1"/>
            </p:cNvSpPr>
            <p:nvPr/>
          </p:nvSpPr>
          <p:spPr bwMode="auto">
            <a:xfrm>
              <a:off x="5791994" y="1121974"/>
              <a:ext cx="2727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latin typeface="Arial" panose="020B0604020202020204" pitchFamily="34" charset="0"/>
                  <a:cs typeface="Arial" panose="020B0604020202020204" pitchFamily="34" charset="0"/>
                </a:rPr>
                <a:t>Axes harmoniques avec l’extrait tissulaire</a:t>
              </a:r>
            </a:p>
          </p:txBody>
        </p:sp>
      </p:grpSp>
      <p:sp>
        <p:nvSpPr>
          <p:cNvPr id="108555" name="ZoneTexte 34">
            <a:extLst>
              <a:ext uri="{FF2B5EF4-FFF2-40B4-BE49-F238E27FC236}">
                <a16:creationId xmlns:a16="http://schemas.microsoft.com/office/drawing/2014/main" id="{14F0322D-467D-416A-B048-75042FD05B5A}"/>
              </a:ext>
            </a:extLst>
          </p:cNvPr>
          <p:cNvSpPr txBox="1">
            <a:spLocks noChangeArrowheads="1"/>
          </p:cNvSpPr>
          <p:nvPr/>
        </p:nvSpPr>
        <p:spPr bwMode="auto">
          <a:xfrm>
            <a:off x="5000625" y="4067176"/>
            <a:ext cx="2000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latin typeface="Arial" panose="020B0604020202020204" pitchFamily="34" charset="0"/>
                <a:cs typeface="Arial" panose="020B0604020202020204" pitchFamily="34" charset="0"/>
              </a:rPr>
              <a:t>Pose simultanée des 2 AT</a:t>
            </a:r>
          </a:p>
          <a:p>
            <a:pPr eaLnBrk="1" hangingPunct="1">
              <a:lnSpc>
                <a:spcPct val="100000"/>
              </a:lnSpc>
              <a:spcBef>
                <a:spcPct val="0"/>
              </a:spcBef>
              <a:buFontTx/>
              <a:buNone/>
            </a:pPr>
            <a:r>
              <a:rPr lang="fr-FR" altLang="fr-FR" sz="1200" dirty="0">
                <a:latin typeface="Arial" panose="020B0604020202020204" pitchFamily="34" charset="0"/>
                <a:cs typeface="Arial" panose="020B0604020202020204" pitchFamily="34" charset="0"/>
              </a:rPr>
              <a:t>Extrait tissulaire et couleur</a:t>
            </a:r>
          </a:p>
        </p:txBody>
      </p:sp>
      <p:sp>
        <p:nvSpPr>
          <p:cNvPr id="2" name="ZoneTexte 1">
            <a:extLst>
              <a:ext uri="{FF2B5EF4-FFF2-40B4-BE49-F238E27FC236}">
                <a16:creationId xmlns:a16="http://schemas.microsoft.com/office/drawing/2014/main" id="{5753FF22-167E-46DE-9C9B-192B7D75B76B}"/>
              </a:ext>
            </a:extLst>
          </p:cNvPr>
          <p:cNvSpPr txBox="1"/>
          <p:nvPr/>
        </p:nvSpPr>
        <p:spPr>
          <a:xfrm>
            <a:off x="355205" y="330121"/>
            <a:ext cx="2484437" cy="2585323"/>
          </a:xfrm>
          <a:prstGeom prst="rect">
            <a:avLst/>
          </a:prstGeom>
          <a:noFill/>
        </p:spPr>
        <p:txBody>
          <a:bodyPr wrap="square" rtlCol="0">
            <a:spAutoFit/>
          </a:bodyPr>
          <a:lstStyle/>
          <a:p>
            <a:r>
              <a:rPr lang="fr-FR" dirty="0"/>
              <a:t>Une couleur a une identité, représentée par des points alignés sur un axe.</a:t>
            </a:r>
          </a:p>
          <a:p>
            <a:endParaRPr lang="fr-FR" dirty="0"/>
          </a:p>
          <a:p>
            <a:r>
              <a:rPr lang="fr-FR" dirty="0"/>
              <a:t>En physiologie normale(sujet sain) ou proche, cet axe passe par le point O.</a:t>
            </a:r>
          </a:p>
        </p:txBody>
      </p:sp>
      <p:sp>
        <p:nvSpPr>
          <p:cNvPr id="4" name="ZoneTexte 3">
            <a:extLst>
              <a:ext uri="{FF2B5EF4-FFF2-40B4-BE49-F238E27FC236}">
                <a16:creationId xmlns:a16="http://schemas.microsoft.com/office/drawing/2014/main" id="{01A6A15E-813E-4B45-BC91-A71DF9D4DFDC}"/>
              </a:ext>
            </a:extLst>
          </p:cNvPr>
          <p:cNvSpPr txBox="1"/>
          <p:nvPr/>
        </p:nvSpPr>
        <p:spPr>
          <a:xfrm>
            <a:off x="7757319" y="93840"/>
            <a:ext cx="2976564" cy="923330"/>
          </a:xfrm>
          <a:prstGeom prst="rect">
            <a:avLst/>
          </a:prstGeom>
          <a:noFill/>
        </p:spPr>
        <p:txBody>
          <a:bodyPr wrap="square" rtlCol="0">
            <a:spAutoFit/>
          </a:bodyPr>
          <a:lstStyle/>
          <a:p>
            <a:r>
              <a:rPr lang="fr-FR" dirty="0"/>
              <a:t>Pose des AT sur le point inter-sourcilier</a:t>
            </a:r>
          </a:p>
          <a:p>
            <a:endParaRPr lang="fr-FR" dirty="0"/>
          </a:p>
        </p:txBody>
      </p:sp>
      <p:pic>
        <p:nvPicPr>
          <p:cNvPr id="5" name="Image 4">
            <a:extLst>
              <a:ext uri="{FF2B5EF4-FFF2-40B4-BE49-F238E27FC236}">
                <a16:creationId xmlns:a16="http://schemas.microsoft.com/office/drawing/2014/main" id="{3342700B-A576-4D39-944B-A524F8680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651" y="266700"/>
            <a:ext cx="1347333" cy="1524132"/>
          </a:xfrm>
          <a:prstGeom prst="rect">
            <a:avLst/>
          </a:prstGeom>
        </p:spPr>
      </p:pic>
      <p:sp>
        <p:nvSpPr>
          <p:cNvPr id="7" name="Flèche : bas 6">
            <a:extLst>
              <a:ext uri="{FF2B5EF4-FFF2-40B4-BE49-F238E27FC236}">
                <a16:creationId xmlns:a16="http://schemas.microsoft.com/office/drawing/2014/main" id="{5A084884-8A05-4B72-8B75-CF86F9997A69}"/>
              </a:ext>
            </a:extLst>
          </p:cNvPr>
          <p:cNvSpPr/>
          <p:nvPr/>
        </p:nvSpPr>
        <p:spPr>
          <a:xfrm>
            <a:off x="5685633" y="3429000"/>
            <a:ext cx="410367" cy="4889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36907230-593A-4EE1-B59E-C289D5D0FAC5}"/>
              </a:ext>
            </a:extLst>
          </p:cNvPr>
          <p:cNvSpPr/>
          <p:nvPr/>
        </p:nvSpPr>
        <p:spPr>
          <a:xfrm>
            <a:off x="7054947" y="4294872"/>
            <a:ext cx="366399" cy="234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gauche 8">
            <a:extLst>
              <a:ext uri="{FF2B5EF4-FFF2-40B4-BE49-F238E27FC236}">
                <a16:creationId xmlns:a16="http://schemas.microsoft.com/office/drawing/2014/main" id="{22870608-8675-4578-A549-5F07D17AD1F1}"/>
              </a:ext>
            </a:extLst>
          </p:cNvPr>
          <p:cNvSpPr/>
          <p:nvPr/>
        </p:nvSpPr>
        <p:spPr>
          <a:xfrm>
            <a:off x="4526757" y="4294872"/>
            <a:ext cx="364333" cy="2342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3036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402AF4C-F561-41D0-934D-48A52AC13898}"/>
              </a:ext>
            </a:extLst>
          </p:cNvPr>
          <p:cNvSpPr txBox="1"/>
          <p:nvPr/>
        </p:nvSpPr>
        <p:spPr>
          <a:xfrm>
            <a:off x="1746250" y="57975"/>
            <a:ext cx="8699500" cy="1323439"/>
          </a:xfrm>
          <a:prstGeom prst="rect">
            <a:avLst/>
          </a:prstGeom>
          <a:noFill/>
        </p:spPr>
        <p:txBody>
          <a:bodyPr wrap="square">
            <a:spAutoFit/>
          </a:bodyPr>
          <a:lstStyle/>
          <a:p>
            <a:r>
              <a:rPr lang="fr-FR" sz="4000" dirty="0"/>
              <a:t>Correspondances analogiques entre </a:t>
            </a:r>
          </a:p>
          <a:p>
            <a:r>
              <a:rPr lang="fr-FR" sz="4000" dirty="0"/>
              <a:t>les couleurs Kodak et Lee </a:t>
            </a:r>
          </a:p>
        </p:txBody>
      </p:sp>
      <p:pic>
        <p:nvPicPr>
          <p:cNvPr id="6" name="Picture 4">
            <a:extLst>
              <a:ext uri="{FF2B5EF4-FFF2-40B4-BE49-F238E27FC236}">
                <a16:creationId xmlns:a16="http://schemas.microsoft.com/office/drawing/2014/main" id="{B0A9D678-94B7-4FA6-BF33-841EF32B6B2B}"/>
              </a:ext>
            </a:extLst>
          </p:cNvPr>
          <p:cNvPicPr>
            <a:picLocks noChangeAspect="1" noChangeArrowheads="1"/>
          </p:cNvPicPr>
          <p:nvPr/>
        </p:nvPicPr>
        <p:blipFill rotWithShape="1">
          <a:blip r:embed="rId2" cstate="screen">
            <a:lum/>
            <a:extLst>
              <a:ext uri="{28A0092B-C50C-407E-A947-70E740481C1C}">
                <a14:useLocalDpi xmlns:a14="http://schemas.microsoft.com/office/drawing/2010/main" val="0"/>
              </a:ext>
            </a:extLst>
          </a:blip>
          <a:srcRect l="-1" t="9195" r="13103" b="10537"/>
          <a:stretch/>
        </p:blipFill>
        <p:spPr>
          <a:xfrm>
            <a:off x="127000" y="1381414"/>
            <a:ext cx="5718629" cy="5106471"/>
          </a:xfrm>
          <a:prstGeom prst="rect">
            <a:avLst/>
          </a:prstGeom>
          <a:noFill/>
        </p:spPr>
      </p:pic>
      <p:pic>
        <p:nvPicPr>
          <p:cNvPr id="7" name="Image 6">
            <a:extLst>
              <a:ext uri="{FF2B5EF4-FFF2-40B4-BE49-F238E27FC236}">
                <a16:creationId xmlns:a16="http://schemas.microsoft.com/office/drawing/2014/main" id="{77776AA1-4CE3-4D7A-8A7B-E322892D1E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4082" b="-8948"/>
          <a:stretch/>
        </p:blipFill>
        <p:spPr>
          <a:xfrm>
            <a:off x="6455230" y="1614634"/>
            <a:ext cx="5736770" cy="1814366"/>
          </a:xfrm>
          <a:prstGeom prst="rect">
            <a:avLst/>
          </a:prstGeom>
        </p:spPr>
      </p:pic>
      <p:pic>
        <p:nvPicPr>
          <p:cNvPr id="8" name="Image 8">
            <a:extLst>
              <a:ext uri="{FF2B5EF4-FFF2-40B4-BE49-F238E27FC236}">
                <a16:creationId xmlns:a16="http://schemas.microsoft.com/office/drawing/2014/main" id="{6E1D48F4-648F-4EC9-BD40-A402CBFE20A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40986" y="57975"/>
            <a:ext cx="1346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A0C55F31-3B4F-4B0F-A50C-3C3590108AAC}"/>
              </a:ext>
            </a:extLst>
          </p:cNvPr>
          <p:cNvSpPr>
            <a:spLocks noGrp="1"/>
          </p:cNvSpPr>
          <p:nvPr>
            <p:ph type="ftr" sz="quarter" idx="11"/>
          </p:nvPr>
        </p:nvSpPr>
        <p:spPr>
          <a:xfrm>
            <a:off x="8077200" y="6122760"/>
            <a:ext cx="4114800" cy="365125"/>
          </a:xfrm>
        </p:spPr>
        <p:txBody>
          <a:bodyPr/>
          <a:lstStyle/>
          <a:p>
            <a:r>
              <a:rPr lang="en-US"/>
              <a:t>B. Julienne - A. Mallard (in memoriam) - P. Becu - M. LeBel   Symposium Lyon - 5&amp;6 juin 2021</a:t>
            </a:r>
            <a:endParaRPr lang="fr-FR" dirty="0"/>
          </a:p>
        </p:txBody>
      </p:sp>
    </p:spTree>
    <p:extLst>
      <p:ext uri="{BB962C8B-B14F-4D97-AF65-F5344CB8AC3E}">
        <p14:creationId xmlns:p14="http://schemas.microsoft.com/office/powerpoint/2010/main" val="3458400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DD8A94D-5D91-4148-8CF5-BD19E8B6C3B2}"/>
              </a:ext>
            </a:extLst>
          </p:cNvPr>
          <p:cNvSpPr>
            <a:spLocks noGrp="1"/>
          </p:cNvSpPr>
          <p:nvPr>
            <p:ph type="title"/>
          </p:nvPr>
        </p:nvSpPr>
        <p:spPr>
          <a:xfrm>
            <a:off x="1517650" y="171450"/>
            <a:ext cx="9156700" cy="724180"/>
          </a:xfrm>
        </p:spPr>
        <p:txBody>
          <a:bodyPr>
            <a:normAutofit/>
          </a:bodyPr>
          <a:lstStyle/>
          <a:p>
            <a:r>
              <a:rPr lang="fr-FR" sz="2400" dirty="0"/>
              <a:t>Correspondances analogiques entre extraits tissulaires et couleurs Lee </a:t>
            </a:r>
          </a:p>
        </p:txBody>
      </p:sp>
      <p:sp>
        <p:nvSpPr>
          <p:cNvPr id="2" name="Espace réservé du pied de page 1">
            <a:extLst>
              <a:ext uri="{FF2B5EF4-FFF2-40B4-BE49-F238E27FC236}">
                <a16:creationId xmlns:a16="http://schemas.microsoft.com/office/drawing/2014/main" id="{BBC759F0-51E6-48EF-97E7-DF4083AB7ED1}"/>
              </a:ext>
            </a:extLst>
          </p:cNvPr>
          <p:cNvSpPr>
            <a:spLocks noGrp="1"/>
          </p:cNvSpPr>
          <p:nvPr>
            <p:ph type="ftr" sz="quarter" idx="11"/>
          </p:nvPr>
        </p:nvSpPr>
        <p:spPr>
          <a:xfrm>
            <a:off x="8077200" y="6316605"/>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111620" name="Image 3" descr="SCAN COURS MARS0001.jpg">
            <a:extLst>
              <a:ext uri="{FF2B5EF4-FFF2-40B4-BE49-F238E27FC236}">
                <a16:creationId xmlns:a16="http://schemas.microsoft.com/office/drawing/2014/main" id="{929F5320-65D6-4FF4-BA9F-1976DE1DE4E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265239" y="781334"/>
            <a:ext cx="4499238" cy="524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69060DE1-73E5-419A-8520-6785CD25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781" y="781335"/>
            <a:ext cx="5193374" cy="5290510"/>
          </a:xfrm>
          <a:prstGeom prst="rect">
            <a:avLst/>
          </a:prstGeom>
        </p:spPr>
      </p:pic>
    </p:spTree>
    <p:extLst>
      <p:ext uri="{BB962C8B-B14F-4D97-AF65-F5344CB8AC3E}">
        <p14:creationId xmlns:p14="http://schemas.microsoft.com/office/powerpoint/2010/main" val="48375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DE6AD63-76ED-40E8-82A3-30EA3F94496E}"/>
              </a:ext>
            </a:extLst>
          </p:cNvPr>
          <p:cNvSpPr>
            <a:spLocks noGrp="1"/>
          </p:cNvSpPr>
          <p:nvPr>
            <p:ph type="ftr" sz="quarter" idx="11"/>
          </p:nvPr>
        </p:nvSpPr>
        <p:spPr>
          <a:xfrm>
            <a:off x="8077200" y="6260945"/>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113668" name="Image 3" descr="SCAN COURS MARS0003.jpg">
            <a:extLst>
              <a:ext uri="{FF2B5EF4-FFF2-40B4-BE49-F238E27FC236}">
                <a16:creationId xmlns:a16="http://schemas.microsoft.com/office/drawing/2014/main" id="{E5E38360-69CC-4001-A89A-86A93E557FC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23825" y="700113"/>
            <a:ext cx="3521075" cy="52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CA1C6966-1B0C-4273-83F2-B6FDD11D401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84700" y="840090"/>
            <a:ext cx="3718854" cy="5572684"/>
          </a:xfrm>
          <a:prstGeom prst="rect">
            <a:avLst/>
          </a:prstGeom>
        </p:spPr>
      </p:pic>
      <p:pic>
        <p:nvPicPr>
          <p:cNvPr id="5" name="Image 4">
            <a:extLst>
              <a:ext uri="{FF2B5EF4-FFF2-40B4-BE49-F238E27FC236}">
                <a16:creationId xmlns:a16="http://schemas.microsoft.com/office/drawing/2014/main" id="{D97C58ED-AB01-4F9E-BFCF-D8BB8C045D4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097573" y="1282700"/>
            <a:ext cx="3192728" cy="1968500"/>
          </a:xfrm>
          <a:prstGeom prst="rect">
            <a:avLst/>
          </a:prstGeom>
        </p:spPr>
      </p:pic>
      <p:sp>
        <p:nvSpPr>
          <p:cNvPr id="8" name="ZoneTexte 7">
            <a:extLst>
              <a:ext uri="{FF2B5EF4-FFF2-40B4-BE49-F238E27FC236}">
                <a16:creationId xmlns:a16="http://schemas.microsoft.com/office/drawing/2014/main" id="{F22AACAD-25A5-426F-BB1E-88FABA294580}"/>
              </a:ext>
            </a:extLst>
          </p:cNvPr>
          <p:cNvSpPr txBox="1"/>
          <p:nvPr/>
        </p:nvSpPr>
        <p:spPr>
          <a:xfrm>
            <a:off x="1492250" y="165129"/>
            <a:ext cx="9207499" cy="461665"/>
          </a:xfrm>
          <a:prstGeom prst="rect">
            <a:avLst/>
          </a:prstGeom>
          <a:noFill/>
        </p:spPr>
        <p:txBody>
          <a:bodyPr wrap="square">
            <a:spAutoFit/>
          </a:bodyPr>
          <a:lstStyle/>
          <a:p>
            <a:r>
              <a:rPr lang="fr-FR" sz="2400" dirty="0">
                <a:latin typeface="+mj-lt"/>
              </a:rPr>
              <a:t>Correspondances analogiques entre extraits tissulaires et couleurs Lee</a:t>
            </a:r>
          </a:p>
        </p:txBody>
      </p:sp>
    </p:spTree>
    <p:extLst>
      <p:ext uri="{BB962C8B-B14F-4D97-AF65-F5344CB8AC3E}">
        <p14:creationId xmlns:p14="http://schemas.microsoft.com/office/powerpoint/2010/main" val="1076067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D34F994-DC75-4D5B-BD14-1659CF411011}"/>
              </a:ext>
            </a:extLst>
          </p:cNvPr>
          <p:cNvSpPr>
            <a:spLocks noGrp="1" noChangeArrowheads="1"/>
          </p:cNvSpPr>
          <p:nvPr>
            <p:ph type="title"/>
          </p:nvPr>
        </p:nvSpPr>
        <p:spPr>
          <a:xfrm>
            <a:off x="4616450" y="178506"/>
            <a:ext cx="2959100" cy="468489"/>
          </a:xfrm>
        </p:spPr>
        <p:txBody>
          <a:bodyPr>
            <a:normAutofit/>
          </a:bodyPr>
          <a:lstStyle/>
          <a:p>
            <a:pPr eaLnBrk="1" hangingPunct="1"/>
            <a:r>
              <a:rPr lang="fr-FR" altLang="fr-FR" sz="2400" dirty="0"/>
              <a:t>La méthode de travail</a:t>
            </a:r>
          </a:p>
        </p:txBody>
      </p:sp>
      <p:sp>
        <p:nvSpPr>
          <p:cNvPr id="48131" name="Rectangle 3">
            <a:extLst>
              <a:ext uri="{FF2B5EF4-FFF2-40B4-BE49-F238E27FC236}">
                <a16:creationId xmlns:a16="http://schemas.microsoft.com/office/drawing/2014/main" id="{E229A46C-9BCC-45B3-8784-E597AC509505}"/>
              </a:ext>
            </a:extLst>
          </p:cNvPr>
          <p:cNvSpPr>
            <a:spLocks noGrp="1" noChangeArrowheads="1"/>
          </p:cNvSpPr>
          <p:nvPr>
            <p:ph idx="1"/>
          </p:nvPr>
        </p:nvSpPr>
        <p:spPr>
          <a:xfrm>
            <a:off x="825500" y="1016000"/>
            <a:ext cx="10274300" cy="5340349"/>
          </a:xfrm>
        </p:spPr>
        <p:txBody>
          <a:bodyPr>
            <a:normAutofit fontScale="92500" lnSpcReduction="10000"/>
          </a:bodyPr>
          <a:lstStyle/>
          <a:p>
            <a:pPr eaLnBrk="1" hangingPunct="1">
              <a:lnSpc>
                <a:spcPct val="80000"/>
              </a:lnSpc>
            </a:pPr>
            <a:r>
              <a:rPr lang="fr-FR" altLang="fr-FR" sz="2000" dirty="0"/>
              <a:t>La méthode initiale du docteur Paul Nogier</a:t>
            </a:r>
          </a:p>
          <a:p>
            <a:pPr lvl="1" eaLnBrk="1" hangingPunct="1">
              <a:lnSpc>
                <a:spcPct val="80000"/>
              </a:lnSpc>
            </a:pPr>
            <a:r>
              <a:rPr lang="fr-FR" altLang="fr-FR" dirty="0"/>
              <a:t>Filtre entre pouce et index, avec condensateur, détection par filin relié à la terre</a:t>
            </a:r>
          </a:p>
          <a:p>
            <a:pPr lvl="1" eaLnBrk="1" hangingPunct="1">
              <a:lnSpc>
                <a:spcPct val="80000"/>
              </a:lnSpc>
            </a:pPr>
            <a:r>
              <a:rPr lang="fr-FR" altLang="fr-FR" dirty="0"/>
              <a:t>Les variations de résultat selon la main, le sujet, …</a:t>
            </a:r>
          </a:p>
          <a:p>
            <a:pPr lvl="1" eaLnBrk="1" hangingPunct="1">
              <a:lnSpc>
                <a:spcPct val="80000"/>
              </a:lnSpc>
            </a:pPr>
            <a:endParaRPr lang="fr-FR" altLang="fr-FR" dirty="0"/>
          </a:p>
          <a:p>
            <a:pPr marL="0" indent="0" eaLnBrk="1" hangingPunct="1">
              <a:lnSpc>
                <a:spcPct val="80000"/>
              </a:lnSpc>
              <a:buNone/>
            </a:pPr>
            <a:r>
              <a:rPr lang="fr-FR" altLang="fr-FR" sz="2000" dirty="0"/>
              <a:t>Notre méthode avec Alain Mallard</a:t>
            </a:r>
          </a:p>
          <a:p>
            <a:pPr lvl="1" eaLnBrk="1" hangingPunct="1">
              <a:lnSpc>
                <a:spcPct val="80000"/>
              </a:lnSpc>
            </a:pPr>
            <a:r>
              <a:rPr lang="fr-FR" altLang="fr-FR" dirty="0"/>
              <a:t>Choix des filtres AT tissulaires, puis et/ou couleurs</a:t>
            </a:r>
          </a:p>
          <a:p>
            <a:pPr lvl="1" eaLnBrk="1" hangingPunct="1">
              <a:lnSpc>
                <a:spcPct val="80000"/>
              </a:lnSpc>
            </a:pPr>
            <a:r>
              <a:rPr lang="fr-FR" altLang="fr-FR" dirty="0"/>
              <a:t>Extrait organique sain</a:t>
            </a:r>
          </a:p>
          <a:p>
            <a:pPr lvl="1" eaLnBrk="1" hangingPunct="1">
              <a:lnSpc>
                <a:spcPct val="80000"/>
              </a:lnSpc>
            </a:pPr>
            <a:r>
              <a:rPr lang="fr-FR" altLang="fr-FR" dirty="0"/>
              <a:t>Vérification de l’absence de pathologie (individu proche de la physiologie)</a:t>
            </a:r>
          </a:p>
          <a:p>
            <a:pPr lvl="1" eaLnBrk="1" hangingPunct="1">
              <a:lnSpc>
                <a:spcPct val="80000"/>
              </a:lnSpc>
            </a:pPr>
            <a:r>
              <a:rPr lang="fr-FR" altLang="fr-FR" dirty="0"/>
              <a:t>Position du filtre sur le point inter-sourcilier, point neutre considéré comme équilibré entre droite et gauche (</a:t>
            </a:r>
            <a:r>
              <a:rPr lang="fr-FR" altLang="fr-FR" i="1" dirty="0"/>
              <a:t>enseignement du Dr Paul Nogier</a:t>
            </a:r>
            <a:r>
              <a:rPr lang="fr-FR" altLang="fr-FR" dirty="0"/>
              <a:t>).</a:t>
            </a:r>
          </a:p>
          <a:p>
            <a:pPr lvl="1" eaLnBrk="1" hangingPunct="1">
              <a:lnSpc>
                <a:spcPct val="80000"/>
              </a:lnSpc>
            </a:pPr>
            <a:r>
              <a:rPr lang="fr-FR" altLang="fr-FR" dirty="0"/>
              <a:t>Pose en phase inspiratoire, puis respiration normale</a:t>
            </a:r>
          </a:p>
          <a:p>
            <a:pPr lvl="1" eaLnBrk="1" hangingPunct="1">
              <a:lnSpc>
                <a:spcPct val="80000"/>
              </a:lnSpc>
            </a:pPr>
            <a:r>
              <a:rPr lang="fr-FR" altLang="fr-FR" dirty="0"/>
              <a:t>Test précisant la bonne position sur l’artère</a:t>
            </a:r>
          </a:p>
          <a:p>
            <a:pPr lvl="1" eaLnBrk="1" hangingPunct="1">
              <a:lnSpc>
                <a:spcPct val="80000"/>
              </a:lnSpc>
            </a:pPr>
            <a:r>
              <a:rPr lang="fr-FR" altLang="fr-FR" dirty="0"/>
              <a:t>Recherche de zones par le RAC (signal du Dr Nogier) avec le DB165, la lampe de Heine et le Marteau 3V (et non de points avec un détecteur de modification d’impédance) </a:t>
            </a:r>
          </a:p>
          <a:p>
            <a:pPr lvl="1" eaLnBrk="1" hangingPunct="1">
              <a:lnSpc>
                <a:spcPct val="80000"/>
              </a:lnSpc>
            </a:pPr>
            <a:r>
              <a:rPr lang="fr-FR" altLang="fr-FR" dirty="0"/>
              <a:t>Les observateurs prennent le pouls du patient, l’un à droite, l’autre à gauche, et inversent leurs places en cas de doute</a:t>
            </a:r>
          </a:p>
          <a:p>
            <a:pPr lvl="1" eaLnBrk="1" hangingPunct="1">
              <a:lnSpc>
                <a:spcPct val="80000"/>
              </a:lnSpc>
            </a:pPr>
            <a:r>
              <a:rPr lang="fr-FR" altLang="fr-FR" dirty="0"/>
              <a:t>Vérification séparément au niveau de la clientèle</a:t>
            </a:r>
          </a:p>
        </p:txBody>
      </p:sp>
      <p:sp>
        <p:nvSpPr>
          <p:cNvPr id="2" name="Espace réservé du pied de page 1">
            <a:extLst>
              <a:ext uri="{FF2B5EF4-FFF2-40B4-BE49-F238E27FC236}">
                <a16:creationId xmlns:a16="http://schemas.microsoft.com/office/drawing/2014/main" id="{D23E7CC0-869E-48DA-AB05-B45738875EBD}"/>
              </a:ext>
            </a:extLst>
          </p:cNvPr>
          <p:cNvSpPr>
            <a:spLocks noGrp="1"/>
          </p:cNvSpPr>
          <p:nvPr>
            <p:ph type="ftr" sz="quarter" idx="11"/>
          </p:nvPr>
        </p:nvSpPr>
        <p:spPr>
          <a:xfrm>
            <a:off x="8077200" y="635634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DAEB19A-C27D-4E98-8D48-45842ABADCAC}"/>
              </a:ext>
            </a:extLst>
          </p:cNvPr>
          <p:cNvSpPr>
            <a:spLocks noGrp="1"/>
          </p:cNvSpPr>
          <p:nvPr>
            <p:ph type="title"/>
          </p:nvPr>
        </p:nvSpPr>
        <p:spPr>
          <a:xfrm>
            <a:off x="0" y="84063"/>
            <a:ext cx="12490882" cy="1799428"/>
          </a:xfrm>
        </p:spPr>
        <p:txBody>
          <a:bodyPr>
            <a:normAutofit fontScale="90000"/>
          </a:bodyPr>
          <a:lstStyle/>
          <a:p>
            <a:r>
              <a:rPr lang="fr-FR" sz="2400" b="1" dirty="0"/>
              <a:t>                                                                </a:t>
            </a:r>
            <a:r>
              <a:rPr lang="fr-FR" sz="2400" b="1" u="sng" dirty="0"/>
              <a:t>Bonne position du pouce</a:t>
            </a:r>
            <a:r>
              <a:rPr lang="fr-FR" sz="2400" b="1" dirty="0"/>
              <a:t>.</a:t>
            </a:r>
            <a:br>
              <a:rPr lang="fr-FR" sz="2400" b="1" dirty="0"/>
            </a:br>
            <a:r>
              <a:rPr lang="fr-FR" sz="2400" b="1" dirty="0"/>
              <a:t>Pose sur le corps de 2 filtres contenant  : l’un 3 polaroid croisés superposés orientés en extinction de lumière                                                                              et l’autre  un polaroid simple.</a:t>
            </a:r>
            <a:br>
              <a:rPr lang="fr-FR" sz="2400" b="1" dirty="0"/>
            </a:br>
            <a:r>
              <a:rPr lang="fr-FR" sz="2400" b="1" dirty="0"/>
              <a:t>&gt; détection du VAS pendant 1 à 4 minutes si la pulpe du doigt est en position médiane.</a:t>
            </a:r>
            <a:br>
              <a:rPr lang="fr-FR" sz="2400" b="1" dirty="0"/>
            </a:br>
            <a:r>
              <a:rPr lang="fr-FR" sz="2400" b="1" dirty="0"/>
              <a:t>&gt; non détection si la pulpe du doigt est en position latérale (flanc</a:t>
            </a:r>
            <a:r>
              <a:rPr lang="fr-FR" sz="2200" b="1" dirty="0"/>
              <a:t> D/G</a:t>
            </a:r>
            <a:r>
              <a:rPr lang="fr-FR" sz="3200" dirty="0"/>
              <a:t>).</a:t>
            </a:r>
          </a:p>
        </p:txBody>
      </p:sp>
      <p:sp>
        <p:nvSpPr>
          <p:cNvPr id="2" name="Espace réservé du pied de page 1">
            <a:extLst>
              <a:ext uri="{FF2B5EF4-FFF2-40B4-BE49-F238E27FC236}">
                <a16:creationId xmlns:a16="http://schemas.microsoft.com/office/drawing/2014/main" id="{48184CD0-F4BA-44CF-B918-C0F2CC15AA1C}"/>
              </a:ext>
            </a:extLst>
          </p:cNvPr>
          <p:cNvSpPr>
            <a:spLocks noGrp="1"/>
          </p:cNvSpPr>
          <p:nvPr>
            <p:ph type="ftr" sz="quarter" idx="11"/>
          </p:nvPr>
        </p:nvSpPr>
        <p:spPr>
          <a:xfrm>
            <a:off x="0" y="6161042"/>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5" name="Image 4">
            <a:extLst>
              <a:ext uri="{FF2B5EF4-FFF2-40B4-BE49-F238E27FC236}">
                <a16:creationId xmlns:a16="http://schemas.microsoft.com/office/drawing/2014/main" id="{4AF57BD6-389B-405F-89B3-4AF5A26DF2D5}"/>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08938" y="1867737"/>
            <a:ext cx="5152406" cy="4785429"/>
          </a:xfrm>
          <a:prstGeom prst="rect">
            <a:avLst/>
          </a:prstGeom>
        </p:spPr>
      </p:pic>
      <p:sp>
        <p:nvSpPr>
          <p:cNvPr id="4" name="ZoneTexte 3">
            <a:extLst>
              <a:ext uri="{FF2B5EF4-FFF2-40B4-BE49-F238E27FC236}">
                <a16:creationId xmlns:a16="http://schemas.microsoft.com/office/drawing/2014/main" id="{B4905F9E-38A1-49C0-83CF-86083FE3B379}"/>
              </a:ext>
            </a:extLst>
          </p:cNvPr>
          <p:cNvSpPr txBox="1"/>
          <p:nvPr/>
        </p:nvSpPr>
        <p:spPr>
          <a:xfrm flipH="1">
            <a:off x="609600" y="2175607"/>
            <a:ext cx="2895600" cy="3693319"/>
          </a:xfrm>
          <a:prstGeom prst="rect">
            <a:avLst/>
          </a:prstGeom>
          <a:noFill/>
        </p:spPr>
        <p:txBody>
          <a:bodyPr wrap="square" rtlCol="0">
            <a:spAutoFit/>
          </a:bodyPr>
          <a:lstStyle/>
          <a:p>
            <a:r>
              <a:rPr lang="fr-FR" dirty="0">
                <a:latin typeface="+mj-lt"/>
              </a:rPr>
              <a:t>Le pouce de l’examinateur doit être bien positionné sur la médiane de l’artère. </a:t>
            </a:r>
          </a:p>
          <a:p>
            <a:endParaRPr lang="fr-FR" dirty="0">
              <a:latin typeface="+mj-lt"/>
            </a:endParaRPr>
          </a:p>
          <a:p>
            <a:r>
              <a:rPr lang="fr-FR" dirty="0">
                <a:latin typeface="+mj-lt"/>
              </a:rPr>
              <a:t>Si le pouce est mal positionné sur le flanc droit ou gauche de l’artère, la réponse sera faussée dans la latéralisation (ce qui est à droite paraitra être à gauche.) </a:t>
            </a:r>
          </a:p>
          <a:p>
            <a:endParaRPr lang="fr-FR" dirty="0"/>
          </a:p>
          <a:p>
            <a:endParaRPr lang="fr-FR" dirty="0"/>
          </a:p>
        </p:txBody>
      </p:sp>
    </p:spTree>
    <p:extLst>
      <p:ext uri="{BB962C8B-B14F-4D97-AF65-F5344CB8AC3E}">
        <p14:creationId xmlns:p14="http://schemas.microsoft.com/office/powerpoint/2010/main" val="241523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1E41DC9-8965-4A7A-9077-D025D40F737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6362330" y="1690688"/>
            <a:ext cx="3355760" cy="4711516"/>
          </a:xfrm>
          <a:prstGeom prst="rect">
            <a:avLst/>
          </a:prstGeom>
        </p:spPr>
      </p:pic>
      <p:sp>
        <p:nvSpPr>
          <p:cNvPr id="2" name="Titre 1">
            <a:extLst>
              <a:ext uri="{FF2B5EF4-FFF2-40B4-BE49-F238E27FC236}">
                <a16:creationId xmlns:a16="http://schemas.microsoft.com/office/drawing/2014/main" id="{8B2D2B22-03CC-434A-9E68-ECC5935A9DBD}"/>
              </a:ext>
            </a:extLst>
          </p:cNvPr>
          <p:cNvSpPr>
            <a:spLocks noGrp="1"/>
          </p:cNvSpPr>
          <p:nvPr>
            <p:ph type="title"/>
          </p:nvPr>
        </p:nvSpPr>
        <p:spPr/>
        <p:txBody>
          <a:bodyPr>
            <a:normAutofit/>
          </a:bodyPr>
          <a:lstStyle/>
          <a:p>
            <a:r>
              <a:rPr lang="fr-FR" sz="2400"/>
              <a:t>Elément d’auriculothérapie.</a:t>
            </a:r>
            <a:br>
              <a:rPr lang="fr-FR" sz="2400"/>
            </a:br>
            <a:r>
              <a:rPr lang="fr-FR" sz="2400"/>
              <a:t>R.J BOURDIOL 1980</a:t>
            </a:r>
            <a:endParaRPr lang="fr-FR" sz="2400" dirty="0"/>
          </a:p>
        </p:txBody>
      </p:sp>
      <p:pic>
        <p:nvPicPr>
          <p:cNvPr id="7" name="Espace réservé du contenu 6">
            <a:extLst>
              <a:ext uri="{FF2B5EF4-FFF2-40B4-BE49-F238E27FC236}">
                <a16:creationId xmlns:a16="http://schemas.microsoft.com/office/drawing/2014/main" id="{684E80B0-47EF-4792-94E0-FDE1C624F8A3}"/>
              </a:ext>
            </a:extLst>
          </p:cNvPr>
          <p:cNvPicPr>
            <a:picLocks noGrp="1" noChangeAspect="1"/>
          </p:cNvPicPr>
          <p:nvPr>
            <p:ph idx="1"/>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239"/>
          <a:stretch/>
        </p:blipFill>
        <p:spPr>
          <a:xfrm>
            <a:off x="2340747" y="1690688"/>
            <a:ext cx="3488925" cy="4711516"/>
          </a:xfrm>
        </p:spPr>
      </p:pic>
      <p:sp>
        <p:nvSpPr>
          <p:cNvPr id="4" name="Espace réservé du pied de page 3">
            <a:extLst>
              <a:ext uri="{FF2B5EF4-FFF2-40B4-BE49-F238E27FC236}">
                <a16:creationId xmlns:a16="http://schemas.microsoft.com/office/drawing/2014/main" id="{8C367D21-F026-4F51-9EBE-1B9A366A6009}"/>
              </a:ext>
            </a:extLst>
          </p:cNvPr>
          <p:cNvSpPr>
            <a:spLocks noGrp="1"/>
          </p:cNvSpPr>
          <p:nvPr>
            <p:ph type="ftr" sz="quarter" idx="11"/>
          </p:nvPr>
        </p:nvSpPr>
        <p:spPr>
          <a:xfrm>
            <a:off x="8040210" y="6219641"/>
            <a:ext cx="4114800" cy="365125"/>
          </a:xfrm>
        </p:spPr>
        <p:txBody>
          <a:bodyPr/>
          <a:lstStyle/>
          <a:p>
            <a:pPr>
              <a:defRPr/>
            </a:pPr>
            <a:r>
              <a:rPr lang="en-US" altLang="fr-FR"/>
              <a:t>B. Julienne - A. Mallard (in memoriam) - P. Becu - M. LeBel   Symposium Lyon - 5&amp;6 juin 2021</a:t>
            </a:r>
            <a:endParaRPr lang="fr-FR" altLang="fr-FR" dirty="0"/>
          </a:p>
        </p:txBody>
      </p:sp>
    </p:spTree>
    <p:extLst>
      <p:ext uri="{BB962C8B-B14F-4D97-AF65-F5344CB8AC3E}">
        <p14:creationId xmlns:p14="http://schemas.microsoft.com/office/powerpoint/2010/main" val="355640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09D9D53-572C-4864-AE84-DE554B75BD70}"/>
              </a:ext>
            </a:extLst>
          </p:cNvPr>
          <p:cNvSpPr>
            <a:spLocks noGrp="1"/>
          </p:cNvSpPr>
          <p:nvPr>
            <p:ph type="title"/>
          </p:nvPr>
        </p:nvSpPr>
        <p:spPr>
          <a:xfrm>
            <a:off x="976544" y="269362"/>
            <a:ext cx="5524502" cy="1035369"/>
          </a:xfrm>
        </p:spPr>
        <p:txBody>
          <a:bodyPr>
            <a:normAutofit/>
          </a:bodyPr>
          <a:lstStyle/>
          <a:p>
            <a:r>
              <a:rPr lang="fr-FR" sz="2400" dirty="0" err="1"/>
              <a:t>P.Nogier</a:t>
            </a:r>
            <a:r>
              <a:rPr lang="fr-FR" sz="2400" dirty="0"/>
              <a:t> </a:t>
            </a:r>
            <a:r>
              <a:rPr lang="fr-FR" sz="2400" dirty="0" err="1"/>
              <a:t>Auriculomédecine</a:t>
            </a:r>
            <a:r>
              <a:rPr lang="fr-FR" sz="2400" dirty="0"/>
              <a:t> n° 15 avril 1979</a:t>
            </a:r>
          </a:p>
        </p:txBody>
      </p:sp>
      <p:sp>
        <p:nvSpPr>
          <p:cNvPr id="2" name="Espace réservé du pied de page 1">
            <a:extLst>
              <a:ext uri="{FF2B5EF4-FFF2-40B4-BE49-F238E27FC236}">
                <a16:creationId xmlns:a16="http://schemas.microsoft.com/office/drawing/2014/main" id="{3409955C-5F8C-4447-8191-C8A3021C56E1}"/>
              </a:ext>
            </a:extLst>
          </p:cNvPr>
          <p:cNvSpPr>
            <a:spLocks noGrp="1"/>
          </p:cNvSpPr>
          <p:nvPr>
            <p:ph type="ftr" sz="quarter" idx="11"/>
          </p:nvPr>
        </p:nvSpPr>
        <p:spPr>
          <a:xfrm>
            <a:off x="8077200" y="631825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a:extLst>
              <a:ext uri="{FF2B5EF4-FFF2-40B4-BE49-F238E27FC236}">
                <a16:creationId xmlns:a16="http://schemas.microsoft.com/office/drawing/2014/main" id="{6BF09C43-4717-440B-B86C-45BCB8EAADE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838200" y="1283962"/>
            <a:ext cx="4991100" cy="4918719"/>
          </a:xfrm>
          <a:prstGeom prst="rect">
            <a:avLst/>
          </a:prstGeom>
        </p:spPr>
      </p:pic>
      <p:pic>
        <p:nvPicPr>
          <p:cNvPr id="7" name="Image 6">
            <a:extLst>
              <a:ext uri="{FF2B5EF4-FFF2-40B4-BE49-F238E27FC236}">
                <a16:creationId xmlns:a16="http://schemas.microsoft.com/office/drawing/2014/main" id="{B26CE001-5231-49AC-8144-4A973A00988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96000" y="1248040"/>
            <a:ext cx="5524502" cy="4954642"/>
          </a:xfrm>
          <a:prstGeom prst="rect">
            <a:avLst/>
          </a:prstGeom>
        </p:spPr>
      </p:pic>
    </p:spTree>
    <p:extLst>
      <p:ext uri="{BB962C8B-B14F-4D97-AF65-F5344CB8AC3E}">
        <p14:creationId xmlns:p14="http://schemas.microsoft.com/office/powerpoint/2010/main" val="304990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41860D6E-A263-4FD8-91DB-8586D06D252C}"/>
              </a:ext>
            </a:extLst>
          </p:cNvPr>
          <p:cNvSpPr>
            <a:spLocks noGrp="1"/>
          </p:cNvSpPr>
          <p:nvPr>
            <p:ph type="ftr" sz="quarter" idx="11"/>
          </p:nvPr>
        </p:nvSpPr>
        <p:spPr>
          <a:xfrm>
            <a:off x="8077200" y="617378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49156" name="Image 8">
            <a:extLst>
              <a:ext uri="{FF2B5EF4-FFF2-40B4-BE49-F238E27FC236}">
                <a16:creationId xmlns:a16="http://schemas.microsoft.com/office/drawing/2014/main" id="{75AF307E-E06A-4A0C-B447-E404C1B61DC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10050" y="803275"/>
            <a:ext cx="5221288"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B8B3A7CF-8A69-4EB0-A89C-BFCC7D18B804}"/>
              </a:ext>
            </a:extLst>
          </p:cNvPr>
          <p:cNvGrpSpPr/>
          <p:nvPr/>
        </p:nvGrpSpPr>
        <p:grpSpPr>
          <a:xfrm>
            <a:off x="2212976" y="803276"/>
            <a:ext cx="1914525" cy="5553074"/>
            <a:chOff x="2212976" y="803276"/>
            <a:chExt cx="1914525" cy="5553074"/>
          </a:xfrm>
        </p:grpSpPr>
        <p:pic>
          <p:nvPicPr>
            <p:cNvPr id="49157" name="Image 9">
              <a:extLst>
                <a:ext uri="{FF2B5EF4-FFF2-40B4-BE49-F238E27FC236}">
                  <a16:creationId xmlns:a16="http://schemas.microsoft.com/office/drawing/2014/main" id="{633F6372-3BE8-42AC-8392-DF450E67118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39976" y="803276"/>
              <a:ext cx="17875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10">
              <a:extLst>
                <a:ext uri="{FF2B5EF4-FFF2-40B4-BE49-F238E27FC236}">
                  <a16:creationId xmlns:a16="http://schemas.microsoft.com/office/drawing/2014/main" id="{F397E3F1-8CB4-4A65-97BA-73FB2C0CD57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12976" y="2176463"/>
              <a:ext cx="19145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Image 11">
              <a:extLst>
                <a:ext uri="{FF2B5EF4-FFF2-40B4-BE49-F238E27FC236}">
                  <a16:creationId xmlns:a16="http://schemas.microsoft.com/office/drawing/2014/main" id="{30324A7A-66BB-4335-9A1C-328083522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164" y="4491038"/>
              <a:ext cx="131127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Image 3" descr="Page 12 présentation oct 2018">
            <a:extLst>
              <a:ext uri="{FF2B5EF4-FFF2-40B4-BE49-F238E27FC236}">
                <a16:creationId xmlns:a16="http://schemas.microsoft.com/office/drawing/2014/main" id="{64F53EFB-CD5D-48AE-B194-5C460C4B360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745512" y="318052"/>
            <a:ext cx="6227038" cy="626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98B22538-1049-4E09-9C07-F3890ADEFFA4}"/>
              </a:ext>
            </a:extLst>
          </p:cNvPr>
          <p:cNvSpPr>
            <a:spLocks noGrp="1"/>
          </p:cNvSpPr>
          <p:nvPr>
            <p:ph type="ftr" sz="quarter" idx="11"/>
          </p:nvPr>
        </p:nvSpPr>
        <p:spPr>
          <a:xfrm>
            <a:off x="8077200" y="6357384"/>
            <a:ext cx="4114800" cy="365125"/>
          </a:xfrm>
        </p:spPr>
        <p:txBody>
          <a:bodyPr/>
          <a:lstStyle/>
          <a:p>
            <a:pPr>
              <a:defRPr/>
            </a:pPr>
            <a:r>
              <a:rPr lang="en-US" altLang="fr-FR"/>
              <a:t>B. Julienne - A. Mallard (in memoriam) - P. Becu - M. LeBel   Symposium Lyon - 5&amp;6 juin 2021</a:t>
            </a:r>
            <a:endParaRPr lang="fr-FR" alt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83F30EBA-45D5-4449-A149-23E01B2EA3AB}"/>
              </a:ext>
            </a:extLst>
          </p:cNvPr>
          <p:cNvSpPr>
            <a:spLocks noGrp="1" noChangeArrowheads="1"/>
          </p:cNvSpPr>
          <p:nvPr>
            <p:ph type="title"/>
          </p:nvPr>
        </p:nvSpPr>
        <p:spPr>
          <a:xfrm>
            <a:off x="3914496" y="143721"/>
            <a:ext cx="4620184" cy="909961"/>
          </a:xfrm>
        </p:spPr>
        <p:txBody>
          <a:bodyPr/>
          <a:lstStyle/>
          <a:p>
            <a:pPr eaLnBrk="1" hangingPunct="1"/>
            <a:r>
              <a:rPr lang="fr-FR" altLang="fr-FR" sz="4000" dirty="0"/>
              <a:t>          </a:t>
            </a:r>
            <a:r>
              <a:rPr lang="fr-FR" altLang="fr-FR" sz="2400" dirty="0"/>
              <a:t>Protocole de recherche</a:t>
            </a:r>
          </a:p>
        </p:txBody>
      </p:sp>
      <p:pic>
        <p:nvPicPr>
          <p:cNvPr id="52227" name="Picture 4" descr="PATRICK BECU0001">
            <a:extLst>
              <a:ext uri="{FF2B5EF4-FFF2-40B4-BE49-F238E27FC236}">
                <a16:creationId xmlns:a16="http://schemas.microsoft.com/office/drawing/2014/main" id="{17A4B270-001F-4552-A1B8-423734563A7E}"/>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123608" y="909961"/>
            <a:ext cx="3581776" cy="5026144"/>
          </a:xfrm>
        </p:spPr>
      </p:pic>
      <p:sp>
        <p:nvSpPr>
          <p:cNvPr id="2" name="Espace réservé du pied de page 1">
            <a:extLst>
              <a:ext uri="{FF2B5EF4-FFF2-40B4-BE49-F238E27FC236}">
                <a16:creationId xmlns:a16="http://schemas.microsoft.com/office/drawing/2014/main" id="{B43E6BA4-8932-42A3-AA2C-92790939A96B}"/>
              </a:ext>
            </a:extLst>
          </p:cNvPr>
          <p:cNvSpPr>
            <a:spLocks noGrp="1"/>
          </p:cNvSpPr>
          <p:nvPr>
            <p:ph type="ftr" sz="quarter" idx="11"/>
          </p:nvPr>
        </p:nvSpPr>
        <p:spPr>
          <a:xfrm>
            <a:off x="8074266" y="6296145"/>
            <a:ext cx="4114800" cy="365125"/>
          </a:xfrm>
        </p:spPr>
        <p:txBody>
          <a:bodyPr/>
          <a:lstStyle/>
          <a:p>
            <a:r>
              <a:rPr lang="en-US"/>
              <a:t>B. Julienne - A. Mallard (in memoriam) - P. Becu - M. LeBel   Symposium Lyon - 5&amp;6 juin 2021</a:t>
            </a:r>
            <a:endParaRPr lang="fr-FR" dirty="0"/>
          </a:p>
        </p:txBody>
      </p:sp>
      <p:pic>
        <p:nvPicPr>
          <p:cNvPr id="5" name="Image 4">
            <a:extLst>
              <a:ext uri="{FF2B5EF4-FFF2-40B4-BE49-F238E27FC236}">
                <a16:creationId xmlns:a16="http://schemas.microsoft.com/office/drawing/2014/main" id="{82404FB0-ADF2-4B47-8EBD-408CF8F72A9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05384" y="1417364"/>
            <a:ext cx="4737765" cy="4736504"/>
          </a:xfrm>
          <a:prstGeom prst="rect">
            <a:avLst/>
          </a:prstGeom>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A02D3F9-A5BE-499F-BF10-DF129B7E4F86}"/>
              </a:ext>
            </a:extLst>
          </p:cNvPr>
          <p:cNvSpPr>
            <a:spLocks noGrp="1"/>
          </p:cNvSpPr>
          <p:nvPr>
            <p:ph type="ftr" sz="quarter" idx="11"/>
          </p:nvPr>
        </p:nvSpPr>
        <p:spPr>
          <a:xfrm>
            <a:off x="8077200" y="6316594"/>
            <a:ext cx="4114800" cy="365125"/>
          </a:xfrm>
        </p:spPr>
        <p:txBody>
          <a:bodyPr/>
          <a:lstStyle/>
          <a:p>
            <a:pPr>
              <a:defRPr/>
            </a:pPr>
            <a:r>
              <a:rPr lang="en-US" altLang="fr-FR"/>
              <a:t>B. Julienne - A. Mallard (in memoriam) - P. Becu - M. LeBel   Symposium Lyon - 5&amp;6 juin 2021</a:t>
            </a:r>
            <a:endParaRPr lang="fr-FR" altLang="fr-FR"/>
          </a:p>
        </p:txBody>
      </p:sp>
      <p:pic>
        <p:nvPicPr>
          <p:cNvPr id="53252" name="Image 4">
            <a:extLst>
              <a:ext uri="{FF2B5EF4-FFF2-40B4-BE49-F238E27FC236}">
                <a16:creationId xmlns:a16="http://schemas.microsoft.com/office/drawing/2014/main" id="{E95E0D5B-5B60-487F-9539-69F180DD997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152650" y="296779"/>
            <a:ext cx="3943350" cy="656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60B2DC17-CDFE-4801-8B7A-CADD00D3AE2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473302" y="636232"/>
            <a:ext cx="4138552" cy="55835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C75BF76-A426-4762-AFA0-46DC42B49811}"/>
              </a:ext>
            </a:extLst>
          </p:cNvPr>
          <p:cNvSpPr>
            <a:spLocks noGrp="1"/>
          </p:cNvSpPr>
          <p:nvPr>
            <p:ph type="ftr" sz="quarter" idx="11"/>
          </p:nvPr>
        </p:nvSpPr>
        <p:spPr>
          <a:xfrm>
            <a:off x="8077200" y="6263337"/>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7E9D58B4-D1DE-4156-A8EC-F9CA5074FEF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69" t="12039" r="8271" b="21424"/>
          <a:stretch/>
        </p:blipFill>
        <p:spPr>
          <a:xfrm>
            <a:off x="584283" y="229538"/>
            <a:ext cx="10560795" cy="5654427"/>
          </a:xfrm>
          <a:prstGeom prst="rect">
            <a:avLst/>
          </a:prstGeom>
        </p:spPr>
      </p:pic>
    </p:spTree>
    <p:extLst>
      <p:ext uri="{BB962C8B-B14F-4D97-AF65-F5344CB8AC3E}">
        <p14:creationId xmlns:p14="http://schemas.microsoft.com/office/powerpoint/2010/main" val="16524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2538835-70F3-44D4-ADD7-76FF352659B3}"/>
              </a:ext>
            </a:extLst>
          </p:cNvPr>
          <p:cNvSpPr>
            <a:spLocks noGrp="1"/>
          </p:cNvSpPr>
          <p:nvPr>
            <p:ph type="ftr" sz="quarter" idx="11"/>
          </p:nvPr>
        </p:nvSpPr>
        <p:spPr>
          <a:xfrm>
            <a:off x="8077200" y="624930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3CEE56EB-D1FE-4378-B84C-AC98957C816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7" t="9448" r="16836" b="19872"/>
          <a:stretch/>
        </p:blipFill>
        <p:spPr>
          <a:xfrm>
            <a:off x="998378" y="0"/>
            <a:ext cx="9788892" cy="6249309"/>
          </a:xfrm>
          <a:prstGeom prst="rect">
            <a:avLst/>
          </a:prstGeom>
        </p:spPr>
      </p:pic>
    </p:spTree>
    <p:extLst>
      <p:ext uri="{BB962C8B-B14F-4D97-AF65-F5344CB8AC3E}">
        <p14:creationId xmlns:p14="http://schemas.microsoft.com/office/powerpoint/2010/main" val="2321670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2ACC7F5-AB8C-4735-8FF5-315A52A353CA}"/>
              </a:ext>
            </a:extLst>
          </p:cNvPr>
          <p:cNvSpPr>
            <a:spLocks noGrp="1" noChangeArrowheads="1"/>
          </p:cNvSpPr>
          <p:nvPr>
            <p:ph type="title"/>
          </p:nvPr>
        </p:nvSpPr>
        <p:spPr>
          <a:xfrm>
            <a:off x="1325562" y="556937"/>
            <a:ext cx="8713788" cy="867326"/>
          </a:xfrm>
        </p:spPr>
        <p:txBody>
          <a:bodyPr>
            <a:normAutofit/>
          </a:bodyPr>
          <a:lstStyle/>
          <a:p>
            <a:pPr algn="ctr" eaLnBrk="1" hangingPunct="1"/>
            <a:r>
              <a:rPr lang="fr-FR" altLang="fr-FR" sz="3200" dirty="0"/>
              <a:t>Recherche de la zone et/ou  du point sur l’oreille</a:t>
            </a:r>
          </a:p>
        </p:txBody>
      </p:sp>
      <p:sp>
        <p:nvSpPr>
          <p:cNvPr id="12291" name="Rectangle 3">
            <a:extLst>
              <a:ext uri="{FF2B5EF4-FFF2-40B4-BE49-F238E27FC236}">
                <a16:creationId xmlns:a16="http://schemas.microsoft.com/office/drawing/2014/main" id="{ACD8F397-3FCF-4FE3-BF9A-BEA2FFFA21A6}"/>
              </a:ext>
            </a:extLst>
          </p:cNvPr>
          <p:cNvSpPr>
            <a:spLocks noGrp="1" noChangeArrowheads="1"/>
          </p:cNvSpPr>
          <p:nvPr>
            <p:ph idx="1"/>
          </p:nvPr>
        </p:nvSpPr>
        <p:spPr>
          <a:xfrm>
            <a:off x="940904" y="1981200"/>
            <a:ext cx="10654747" cy="3886200"/>
          </a:xfrm>
        </p:spPr>
        <p:txBody>
          <a:bodyPr rtlCol="0">
            <a:normAutofit fontScale="92500"/>
          </a:bodyPr>
          <a:lstStyle/>
          <a:p>
            <a:pPr>
              <a:defRPr/>
            </a:pPr>
            <a:r>
              <a:rPr lang="fr-FR" altLang="fr-FR" sz="2400" dirty="0"/>
              <a:t>Conditions proches de la physiologie normale : durée de détection ≤ 2 minutes</a:t>
            </a:r>
          </a:p>
          <a:p>
            <a:pPr marL="0" indent="0">
              <a:buNone/>
              <a:defRPr/>
            </a:pPr>
            <a:r>
              <a:rPr lang="fr-FR" altLang="fr-FR" dirty="0"/>
              <a:t>  Conditions pathologiques : plus de 2 minutes</a:t>
            </a:r>
          </a:p>
          <a:p>
            <a:pPr>
              <a:defRPr/>
            </a:pPr>
            <a:endParaRPr lang="fr-FR" altLang="fr-FR" sz="2400" dirty="0"/>
          </a:p>
          <a:p>
            <a:pPr>
              <a:defRPr/>
            </a:pPr>
            <a:r>
              <a:rPr lang="fr-FR" altLang="fr-FR" sz="2400" dirty="0"/>
              <a:t>Pour faire la recherche d’élément anatomique, on va imposer</a:t>
            </a:r>
          </a:p>
          <a:p>
            <a:pPr lvl="1">
              <a:defRPr/>
            </a:pPr>
            <a:r>
              <a:rPr lang="fr-FR" altLang="fr-FR" sz="2000" dirty="0"/>
              <a:t>La phase</a:t>
            </a:r>
          </a:p>
          <a:p>
            <a:pPr lvl="1">
              <a:defRPr/>
            </a:pPr>
            <a:r>
              <a:rPr lang="fr-FR" altLang="fr-FR" sz="2000" dirty="0"/>
              <a:t>Le territoire (embryologique)</a:t>
            </a:r>
          </a:p>
          <a:p>
            <a:pPr lvl="1">
              <a:defRPr/>
            </a:pPr>
            <a:r>
              <a:rPr lang="fr-FR" altLang="fr-FR" sz="2000" dirty="0"/>
              <a:t>L’organe</a:t>
            </a:r>
          </a:p>
          <a:p>
            <a:pPr marL="457200" lvl="1" indent="0">
              <a:buNone/>
              <a:defRPr/>
            </a:pPr>
            <a:endParaRPr lang="fr-FR" altLang="fr-FR" sz="2000" dirty="0"/>
          </a:p>
          <a:p>
            <a:pPr marL="0" indent="0">
              <a:buNone/>
              <a:defRPr/>
            </a:pPr>
            <a:r>
              <a:rPr lang="fr-FR" altLang="fr-FR" sz="3600" dirty="0"/>
              <a:t>Deux méthodes cartographiques utilisées et sélectionnées </a:t>
            </a:r>
          </a:p>
        </p:txBody>
      </p:sp>
      <p:sp>
        <p:nvSpPr>
          <p:cNvPr id="2" name="Espace réservé du pied de page 1">
            <a:extLst>
              <a:ext uri="{FF2B5EF4-FFF2-40B4-BE49-F238E27FC236}">
                <a16:creationId xmlns:a16="http://schemas.microsoft.com/office/drawing/2014/main" id="{A3BE78A2-45B0-4936-B683-86AAD6BCC0D3}"/>
              </a:ext>
            </a:extLst>
          </p:cNvPr>
          <p:cNvSpPr>
            <a:spLocks noGrp="1"/>
          </p:cNvSpPr>
          <p:nvPr>
            <p:ph type="ftr" sz="quarter" idx="11"/>
          </p:nvPr>
        </p:nvSpPr>
        <p:spPr>
          <a:xfrm>
            <a:off x="8077200" y="6241083"/>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603560F-895A-4FE3-8876-3EC208B8CD19}"/>
              </a:ext>
            </a:extLst>
          </p:cNvPr>
          <p:cNvSpPr>
            <a:spLocks noGrp="1"/>
          </p:cNvSpPr>
          <p:nvPr>
            <p:ph type="ftr" sz="quarter" idx="11"/>
          </p:nvPr>
        </p:nvSpPr>
        <p:spPr>
          <a:xfrm>
            <a:off x="8077200" y="629009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4" name="Image 3">
            <a:extLst>
              <a:ext uri="{FF2B5EF4-FFF2-40B4-BE49-F238E27FC236}">
                <a16:creationId xmlns:a16="http://schemas.microsoft.com/office/drawing/2014/main" id="{2331B784-411C-41BD-80F5-A1FE170E9745}"/>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895647" y="914400"/>
            <a:ext cx="5285695" cy="507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9">
            <a:extLst>
              <a:ext uri="{FF2B5EF4-FFF2-40B4-BE49-F238E27FC236}">
                <a16:creationId xmlns:a16="http://schemas.microsoft.com/office/drawing/2014/main" id="{236F44F7-AEE3-41FA-A425-C038F55C9FDC}"/>
              </a:ext>
            </a:extLst>
          </p:cNvPr>
          <p:cNvGrpSpPr>
            <a:grpSpLocks/>
          </p:cNvGrpSpPr>
          <p:nvPr/>
        </p:nvGrpSpPr>
        <p:grpSpPr bwMode="auto">
          <a:xfrm>
            <a:off x="6855185" y="477078"/>
            <a:ext cx="3852571" cy="5635591"/>
            <a:chOff x="939" y="285"/>
            <a:chExt cx="2122" cy="3266"/>
          </a:xfrm>
        </p:grpSpPr>
        <p:pic>
          <p:nvPicPr>
            <p:cNvPr id="6" name="Picture 13" descr="3 territoires">
              <a:extLst>
                <a:ext uri="{FF2B5EF4-FFF2-40B4-BE49-F238E27FC236}">
                  <a16:creationId xmlns:a16="http://schemas.microsoft.com/office/drawing/2014/main" id="{36E81BA0-9B67-4BB9-9334-EB86007D075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39" y="285"/>
              <a:ext cx="1985"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9">
              <a:extLst>
                <a:ext uri="{FF2B5EF4-FFF2-40B4-BE49-F238E27FC236}">
                  <a16:creationId xmlns:a16="http://schemas.microsoft.com/office/drawing/2014/main" id="{C30FEE77-F9C3-4E1A-8870-7672219AD22F}"/>
                </a:ext>
              </a:extLst>
            </p:cNvPr>
            <p:cNvGrpSpPr>
              <a:grpSpLocks/>
            </p:cNvGrpSpPr>
            <p:nvPr/>
          </p:nvGrpSpPr>
          <p:grpSpPr bwMode="auto">
            <a:xfrm>
              <a:off x="1024" y="2024"/>
              <a:ext cx="2037" cy="1133"/>
              <a:chOff x="1024" y="2024"/>
              <a:chExt cx="2037" cy="1133"/>
            </a:xfrm>
          </p:grpSpPr>
          <p:sp>
            <p:nvSpPr>
              <p:cNvPr id="8" name="AutoShape 16">
                <a:extLst>
                  <a:ext uri="{FF2B5EF4-FFF2-40B4-BE49-F238E27FC236}">
                    <a16:creationId xmlns:a16="http://schemas.microsoft.com/office/drawing/2014/main" id="{06D7DBA7-AA3C-4A89-AFF7-DD577862CD44}"/>
                  </a:ext>
                </a:extLst>
              </p:cNvPr>
              <p:cNvSpPr>
                <a:spLocks/>
              </p:cNvSpPr>
              <p:nvPr/>
            </p:nvSpPr>
            <p:spPr bwMode="auto">
              <a:xfrm>
                <a:off x="2699" y="2024"/>
                <a:ext cx="362" cy="181"/>
              </a:xfrm>
              <a:prstGeom prst="borderCallout1">
                <a:avLst>
                  <a:gd name="adj1" fmla="val 39778"/>
                  <a:gd name="adj2" fmla="val -13259"/>
                  <a:gd name="adj3" fmla="val 15468"/>
                  <a:gd name="adj4" fmla="val -61324"/>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Pt O</a:t>
                </a:r>
              </a:p>
            </p:txBody>
          </p:sp>
          <p:sp>
            <p:nvSpPr>
              <p:cNvPr id="9" name="AutoShape 17">
                <a:extLst>
                  <a:ext uri="{FF2B5EF4-FFF2-40B4-BE49-F238E27FC236}">
                    <a16:creationId xmlns:a16="http://schemas.microsoft.com/office/drawing/2014/main" id="{9766172C-185B-44EA-94C5-EA40AD97BFB5}"/>
                  </a:ext>
                </a:extLst>
              </p:cNvPr>
              <p:cNvSpPr>
                <a:spLocks/>
              </p:cNvSpPr>
              <p:nvPr/>
            </p:nvSpPr>
            <p:spPr bwMode="auto">
              <a:xfrm>
                <a:off x="1383" y="2976"/>
                <a:ext cx="362" cy="181"/>
              </a:xfrm>
              <a:prstGeom prst="borderCallout1">
                <a:avLst>
                  <a:gd name="adj1" fmla="val 39778"/>
                  <a:gd name="adj2" fmla="val 113259"/>
                  <a:gd name="adj3" fmla="val -276245"/>
                  <a:gd name="adj4" fmla="val 145579"/>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C1</a:t>
                </a:r>
              </a:p>
            </p:txBody>
          </p:sp>
          <p:sp>
            <p:nvSpPr>
              <p:cNvPr id="10" name="AutoShape 18">
                <a:extLst>
                  <a:ext uri="{FF2B5EF4-FFF2-40B4-BE49-F238E27FC236}">
                    <a16:creationId xmlns:a16="http://schemas.microsoft.com/office/drawing/2014/main" id="{94B3BE0C-D2C0-4DB3-8268-D5ADB8CCD53E}"/>
                  </a:ext>
                </a:extLst>
              </p:cNvPr>
              <p:cNvSpPr>
                <a:spLocks/>
              </p:cNvSpPr>
              <p:nvPr/>
            </p:nvSpPr>
            <p:spPr bwMode="auto">
              <a:xfrm>
                <a:off x="1024" y="2478"/>
                <a:ext cx="362" cy="181"/>
              </a:xfrm>
              <a:prstGeom prst="borderCallout1">
                <a:avLst>
                  <a:gd name="adj1" fmla="val 39778"/>
                  <a:gd name="adj2" fmla="val 113259"/>
                  <a:gd name="adj3" fmla="val 54694"/>
                  <a:gd name="adj4" fmla="val 167403"/>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PCS</a:t>
                </a:r>
              </a:p>
            </p:txBody>
          </p:sp>
        </p:grpSp>
      </p:grpSp>
      <p:sp>
        <p:nvSpPr>
          <p:cNvPr id="3" name="ZoneTexte 2">
            <a:extLst>
              <a:ext uri="{FF2B5EF4-FFF2-40B4-BE49-F238E27FC236}">
                <a16:creationId xmlns:a16="http://schemas.microsoft.com/office/drawing/2014/main" id="{C56791DC-A10E-44B5-BF87-B1C67F6FCA7C}"/>
              </a:ext>
            </a:extLst>
          </p:cNvPr>
          <p:cNvSpPr txBox="1"/>
          <p:nvPr/>
        </p:nvSpPr>
        <p:spPr>
          <a:xfrm>
            <a:off x="618775" y="224273"/>
            <a:ext cx="5279150" cy="830997"/>
          </a:xfrm>
          <a:prstGeom prst="rect">
            <a:avLst/>
          </a:prstGeom>
          <a:noFill/>
        </p:spPr>
        <p:txBody>
          <a:bodyPr wrap="square" rtlCol="0">
            <a:spAutoFit/>
          </a:bodyPr>
          <a:lstStyle/>
          <a:p>
            <a:r>
              <a:rPr lang="fr-FR" sz="2400" dirty="0"/>
              <a:t>N° 1 Origine embryologique des représentations réflexes</a:t>
            </a:r>
          </a:p>
        </p:txBody>
      </p:sp>
    </p:spTree>
    <p:extLst>
      <p:ext uri="{BB962C8B-B14F-4D97-AF65-F5344CB8AC3E}">
        <p14:creationId xmlns:p14="http://schemas.microsoft.com/office/powerpoint/2010/main" val="2970174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0CEBF3D-2F1F-4EDE-BD52-97F67B47D26D}"/>
              </a:ext>
            </a:extLst>
          </p:cNvPr>
          <p:cNvSpPr>
            <a:spLocks noGrp="1"/>
          </p:cNvSpPr>
          <p:nvPr>
            <p:ph type="ftr" sz="quarter" idx="11"/>
          </p:nvPr>
        </p:nvSpPr>
        <p:spPr>
          <a:xfrm>
            <a:off x="8077200" y="6351657"/>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grpSp>
        <p:nvGrpSpPr>
          <p:cNvPr id="3" name="Group 9">
            <a:extLst>
              <a:ext uri="{FF2B5EF4-FFF2-40B4-BE49-F238E27FC236}">
                <a16:creationId xmlns:a16="http://schemas.microsoft.com/office/drawing/2014/main" id="{FD6EA5B9-2DDE-455E-8AAA-5C9958FDA94C}"/>
              </a:ext>
            </a:extLst>
          </p:cNvPr>
          <p:cNvGrpSpPr>
            <a:grpSpLocks/>
          </p:cNvGrpSpPr>
          <p:nvPr/>
        </p:nvGrpSpPr>
        <p:grpSpPr bwMode="auto">
          <a:xfrm>
            <a:off x="6227114" y="720759"/>
            <a:ext cx="3852571" cy="5635591"/>
            <a:chOff x="939" y="285"/>
            <a:chExt cx="2122" cy="3266"/>
          </a:xfrm>
        </p:grpSpPr>
        <p:pic>
          <p:nvPicPr>
            <p:cNvPr id="4" name="Picture 13" descr="3 territoires">
              <a:extLst>
                <a:ext uri="{FF2B5EF4-FFF2-40B4-BE49-F238E27FC236}">
                  <a16:creationId xmlns:a16="http://schemas.microsoft.com/office/drawing/2014/main" id="{AF0F33E2-861E-4D2C-87A6-52FD3ED9184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939" y="285"/>
              <a:ext cx="1985"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9">
              <a:extLst>
                <a:ext uri="{FF2B5EF4-FFF2-40B4-BE49-F238E27FC236}">
                  <a16:creationId xmlns:a16="http://schemas.microsoft.com/office/drawing/2014/main" id="{026BEDEF-3C30-46E3-A8F0-408DA8C2A2FB}"/>
                </a:ext>
              </a:extLst>
            </p:cNvPr>
            <p:cNvGrpSpPr>
              <a:grpSpLocks/>
            </p:cNvGrpSpPr>
            <p:nvPr/>
          </p:nvGrpSpPr>
          <p:grpSpPr bwMode="auto">
            <a:xfrm>
              <a:off x="1024" y="2024"/>
              <a:ext cx="2037" cy="1133"/>
              <a:chOff x="1024" y="2024"/>
              <a:chExt cx="2037" cy="1133"/>
            </a:xfrm>
          </p:grpSpPr>
          <p:sp>
            <p:nvSpPr>
              <p:cNvPr id="6" name="AutoShape 16">
                <a:extLst>
                  <a:ext uri="{FF2B5EF4-FFF2-40B4-BE49-F238E27FC236}">
                    <a16:creationId xmlns:a16="http://schemas.microsoft.com/office/drawing/2014/main" id="{3F1F843A-DD2B-480B-9E58-2D5ED4FC889D}"/>
                  </a:ext>
                </a:extLst>
              </p:cNvPr>
              <p:cNvSpPr>
                <a:spLocks/>
              </p:cNvSpPr>
              <p:nvPr/>
            </p:nvSpPr>
            <p:spPr bwMode="auto">
              <a:xfrm>
                <a:off x="2699" y="2024"/>
                <a:ext cx="362" cy="181"/>
              </a:xfrm>
              <a:prstGeom prst="borderCallout1">
                <a:avLst>
                  <a:gd name="adj1" fmla="val 39778"/>
                  <a:gd name="adj2" fmla="val -13259"/>
                  <a:gd name="adj3" fmla="val 15468"/>
                  <a:gd name="adj4" fmla="val -61324"/>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Pt O</a:t>
                </a:r>
              </a:p>
            </p:txBody>
          </p:sp>
          <p:sp>
            <p:nvSpPr>
              <p:cNvPr id="7" name="AutoShape 17">
                <a:extLst>
                  <a:ext uri="{FF2B5EF4-FFF2-40B4-BE49-F238E27FC236}">
                    <a16:creationId xmlns:a16="http://schemas.microsoft.com/office/drawing/2014/main" id="{79263AF4-67EB-46B3-8315-A8F80F0D5FC8}"/>
                  </a:ext>
                </a:extLst>
              </p:cNvPr>
              <p:cNvSpPr>
                <a:spLocks/>
              </p:cNvSpPr>
              <p:nvPr/>
            </p:nvSpPr>
            <p:spPr bwMode="auto">
              <a:xfrm>
                <a:off x="1383" y="2976"/>
                <a:ext cx="362" cy="181"/>
              </a:xfrm>
              <a:prstGeom prst="borderCallout1">
                <a:avLst>
                  <a:gd name="adj1" fmla="val 39778"/>
                  <a:gd name="adj2" fmla="val 113259"/>
                  <a:gd name="adj3" fmla="val -276245"/>
                  <a:gd name="adj4" fmla="val 145579"/>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C1</a:t>
                </a:r>
              </a:p>
            </p:txBody>
          </p:sp>
          <p:sp>
            <p:nvSpPr>
              <p:cNvPr id="8" name="AutoShape 18">
                <a:extLst>
                  <a:ext uri="{FF2B5EF4-FFF2-40B4-BE49-F238E27FC236}">
                    <a16:creationId xmlns:a16="http://schemas.microsoft.com/office/drawing/2014/main" id="{766DA051-EA9C-460A-9794-B9D3F9CE1E56}"/>
                  </a:ext>
                </a:extLst>
              </p:cNvPr>
              <p:cNvSpPr>
                <a:spLocks/>
              </p:cNvSpPr>
              <p:nvPr/>
            </p:nvSpPr>
            <p:spPr bwMode="auto">
              <a:xfrm>
                <a:off x="1024" y="2478"/>
                <a:ext cx="362" cy="181"/>
              </a:xfrm>
              <a:prstGeom prst="borderCallout1">
                <a:avLst>
                  <a:gd name="adj1" fmla="val 39778"/>
                  <a:gd name="adj2" fmla="val 113259"/>
                  <a:gd name="adj3" fmla="val 54694"/>
                  <a:gd name="adj4" fmla="val 167403"/>
                </a:avLst>
              </a:prstGeom>
              <a:solidFill>
                <a:schemeClr val="accent1"/>
              </a:solidFill>
              <a:ln w="9525">
                <a:solidFill>
                  <a:schemeClr val="tx1"/>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400">
                    <a:latin typeface="Arial" panose="020B0604020202020204" pitchFamily="34" charset="0"/>
                    <a:cs typeface="Arial" panose="020B0604020202020204" pitchFamily="34" charset="0"/>
                  </a:rPr>
                  <a:t>PCS</a:t>
                </a:r>
              </a:p>
            </p:txBody>
          </p:sp>
        </p:grpSp>
      </p:grpSp>
      <p:pic>
        <p:nvPicPr>
          <p:cNvPr id="9" name="Image 8">
            <a:extLst>
              <a:ext uri="{FF2B5EF4-FFF2-40B4-BE49-F238E27FC236}">
                <a16:creationId xmlns:a16="http://schemas.microsoft.com/office/drawing/2014/main" id="{A22B8F03-7AF3-4FA3-B62F-FBC2DF65E77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77906" y="242542"/>
            <a:ext cx="1417154" cy="216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3C79A300-2FD5-46FA-894F-ABE0FB173DE6}"/>
              </a:ext>
            </a:extLst>
          </p:cNvPr>
          <p:cNvSpPr txBox="1"/>
          <p:nvPr/>
        </p:nvSpPr>
        <p:spPr>
          <a:xfrm>
            <a:off x="1603513" y="3313043"/>
            <a:ext cx="3603842" cy="1477328"/>
          </a:xfrm>
          <a:prstGeom prst="rect">
            <a:avLst/>
          </a:prstGeom>
          <a:noFill/>
        </p:spPr>
        <p:txBody>
          <a:bodyPr wrap="square" rtlCol="0">
            <a:spAutoFit/>
          </a:bodyPr>
          <a:lstStyle/>
          <a:p>
            <a:r>
              <a:rPr lang="fr-FR" dirty="0"/>
              <a:t>Ectoderme L116</a:t>
            </a:r>
          </a:p>
          <a:p>
            <a:endParaRPr lang="fr-FR" dirty="0"/>
          </a:p>
          <a:p>
            <a:r>
              <a:rPr lang="fr-FR" dirty="0"/>
              <a:t>Mésoderme L248</a:t>
            </a:r>
          </a:p>
          <a:p>
            <a:endParaRPr lang="fr-FR" dirty="0"/>
          </a:p>
          <a:p>
            <a:r>
              <a:rPr lang="fr-FR" dirty="0"/>
              <a:t>Endoderme L410</a:t>
            </a:r>
          </a:p>
        </p:txBody>
      </p:sp>
    </p:spTree>
    <p:extLst>
      <p:ext uri="{BB962C8B-B14F-4D97-AF65-F5344CB8AC3E}">
        <p14:creationId xmlns:p14="http://schemas.microsoft.com/office/powerpoint/2010/main" val="51244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9B465FC-06ED-47E1-908D-B109142F267E}"/>
              </a:ext>
            </a:extLst>
          </p:cNvPr>
          <p:cNvSpPr>
            <a:spLocks noGrp="1"/>
          </p:cNvSpPr>
          <p:nvPr>
            <p:ph type="ftr" sz="quarter" idx="11"/>
          </p:nvPr>
        </p:nvSpPr>
        <p:spPr>
          <a:xfrm>
            <a:off x="8077200" y="627221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3" name="Text Box 4">
            <a:extLst>
              <a:ext uri="{FF2B5EF4-FFF2-40B4-BE49-F238E27FC236}">
                <a16:creationId xmlns:a16="http://schemas.microsoft.com/office/drawing/2014/main" id="{38BEBC0A-360A-4BF1-8289-ECFED996C6A0}"/>
              </a:ext>
            </a:extLst>
          </p:cNvPr>
          <p:cNvSpPr txBox="1">
            <a:spLocks noChangeArrowheads="1"/>
          </p:cNvSpPr>
          <p:nvPr/>
        </p:nvSpPr>
        <p:spPr bwMode="auto">
          <a:xfrm>
            <a:off x="1536287" y="1008856"/>
            <a:ext cx="15843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200" b="1" dirty="0">
                <a:latin typeface="Arial" panose="020B0604020202020204" pitchFamily="34" charset="0"/>
                <a:cs typeface="Arial" panose="020B0604020202020204" pitchFamily="34" charset="0"/>
              </a:rPr>
              <a:t>P Nogier</a:t>
            </a:r>
          </a:p>
          <a:p>
            <a:pPr eaLnBrk="1" hangingPunct="1">
              <a:lnSpc>
                <a:spcPct val="100000"/>
              </a:lnSpc>
              <a:spcBef>
                <a:spcPct val="50000"/>
              </a:spcBef>
              <a:buFontTx/>
              <a:buNone/>
            </a:pPr>
            <a:r>
              <a:rPr lang="fr-FR" altLang="fr-FR" sz="1200" b="1" dirty="0">
                <a:latin typeface="Arial" panose="020B0604020202020204" pitchFamily="34" charset="0"/>
                <a:cs typeface="Arial" panose="020B0604020202020204" pitchFamily="34" charset="0"/>
              </a:rPr>
              <a:t>R </a:t>
            </a:r>
            <a:r>
              <a:rPr lang="fr-FR" altLang="fr-FR" sz="1200" b="1" dirty="0" err="1">
                <a:latin typeface="Arial" panose="020B0604020202020204" pitchFamily="34" charset="0"/>
                <a:cs typeface="Arial" panose="020B0604020202020204" pitchFamily="34" charset="0"/>
              </a:rPr>
              <a:t>Bourdiol</a:t>
            </a:r>
            <a:endParaRPr lang="fr-FR" altLang="fr-FR" sz="1200" b="1" dirty="0">
              <a:latin typeface="Arial" panose="020B0604020202020204" pitchFamily="34" charset="0"/>
              <a:cs typeface="Arial" panose="020B0604020202020204" pitchFamily="34" charset="0"/>
            </a:endParaRPr>
          </a:p>
          <a:p>
            <a:pPr eaLnBrk="1" hangingPunct="1">
              <a:lnSpc>
                <a:spcPct val="100000"/>
              </a:lnSpc>
              <a:spcBef>
                <a:spcPct val="50000"/>
              </a:spcBef>
              <a:buFontTx/>
              <a:buNone/>
            </a:pPr>
            <a:r>
              <a:rPr lang="fr-FR" altLang="fr-FR" sz="1200" b="1" dirty="0">
                <a:latin typeface="Arial" panose="020B0604020202020204" pitchFamily="34" charset="0"/>
                <a:cs typeface="Arial" panose="020B0604020202020204" pitchFamily="34" charset="0"/>
              </a:rPr>
              <a:t>F Bahr </a:t>
            </a:r>
          </a:p>
          <a:p>
            <a:pPr eaLnBrk="1" hangingPunct="1">
              <a:lnSpc>
                <a:spcPct val="100000"/>
              </a:lnSpc>
              <a:spcBef>
                <a:spcPct val="50000"/>
              </a:spcBef>
              <a:buFontTx/>
              <a:buNone/>
            </a:pPr>
            <a:r>
              <a:rPr lang="fr-FR" altLang="fr-FR" sz="1200" b="1" dirty="0">
                <a:latin typeface="Arial" panose="020B0604020202020204" pitchFamily="34" charset="0"/>
                <a:cs typeface="Arial" panose="020B0604020202020204" pitchFamily="34" charset="0"/>
              </a:rPr>
              <a:t>Rééditée en 1985</a:t>
            </a:r>
          </a:p>
          <a:p>
            <a:pPr eaLnBrk="1" hangingPunct="1">
              <a:lnSpc>
                <a:spcPct val="100000"/>
              </a:lnSpc>
              <a:spcBef>
                <a:spcPct val="50000"/>
              </a:spcBef>
              <a:buFontTx/>
              <a:buNone/>
            </a:pPr>
            <a:r>
              <a:rPr lang="fr-FR" altLang="fr-FR" sz="1200" b="1" dirty="0" err="1">
                <a:latin typeface="Arial" panose="020B0604020202020204" pitchFamily="34" charset="0"/>
                <a:cs typeface="Arial" panose="020B0604020202020204" pitchFamily="34" charset="0"/>
              </a:rPr>
              <a:t>Auriculomédecine</a:t>
            </a:r>
            <a:r>
              <a:rPr lang="fr-FR" altLang="fr-FR" sz="1200" b="1" dirty="0">
                <a:latin typeface="Arial" panose="020B0604020202020204" pitchFamily="34" charset="0"/>
                <a:cs typeface="Arial" panose="020B0604020202020204" pitchFamily="34" charset="0"/>
              </a:rPr>
              <a:t> n°37</a:t>
            </a:r>
          </a:p>
        </p:txBody>
      </p:sp>
      <p:pic>
        <p:nvPicPr>
          <p:cNvPr id="4" name="Picture 2" descr="hom dans oreille PNOGIER-1">
            <a:extLst>
              <a:ext uri="{FF2B5EF4-FFF2-40B4-BE49-F238E27FC236}">
                <a16:creationId xmlns:a16="http://schemas.microsoft.com/office/drawing/2014/main" id="{2EFDD179-0FDE-48CD-831B-65CA4EAE1AF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a:xfrm>
            <a:off x="3628377" y="24415"/>
            <a:ext cx="4448823" cy="3210909"/>
          </a:xfrm>
          <a:prstGeom prst="rect">
            <a:avLst/>
          </a:prstGeom>
        </p:spPr>
      </p:pic>
      <p:pic>
        <p:nvPicPr>
          <p:cNvPr id="5" name="Picture 3" descr="hom dans oreille PNOGIER-2- syst nvx">
            <a:extLst>
              <a:ext uri="{FF2B5EF4-FFF2-40B4-BE49-F238E27FC236}">
                <a16:creationId xmlns:a16="http://schemas.microsoft.com/office/drawing/2014/main" id="{FB3123C9-FA2F-4C30-9B00-922EAC078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24534" y="3279776"/>
            <a:ext cx="8256508" cy="2992438"/>
          </a:xfrm>
          <a:prstGeom prst="rect">
            <a:avLst/>
          </a:prstGeom>
        </p:spPr>
      </p:pic>
    </p:spTree>
    <p:extLst>
      <p:ext uri="{BB962C8B-B14F-4D97-AF65-F5344CB8AC3E}">
        <p14:creationId xmlns:p14="http://schemas.microsoft.com/office/powerpoint/2010/main" val="1335294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3D944370-FB0F-4DB7-870F-5C1174E9E71D}"/>
              </a:ext>
            </a:extLst>
          </p:cNvPr>
          <p:cNvSpPr>
            <a:spLocks noGrp="1"/>
          </p:cNvSpPr>
          <p:nvPr>
            <p:ph type="title"/>
          </p:nvPr>
        </p:nvSpPr>
        <p:spPr>
          <a:xfrm>
            <a:off x="693223" y="2627791"/>
            <a:ext cx="4547216" cy="3195930"/>
          </a:xfrm>
        </p:spPr>
        <p:txBody>
          <a:bodyPr>
            <a:normAutofit fontScale="90000"/>
          </a:bodyPr>
          <a:lstStyle/>
          <a:p>
            <a:r>
              <a:rPr lang="fr-FR" sz="2200" dirty="0"/>
              <a:t>Détection par projection lumineuse.</a:t>
            </a:r>
            <a:br>
              <a:rPr lang="fr-FR" sz="2200" dirty="0"/>
            </a:br>
            <a:br>
              <a:rPr lang="fr-FR" sz="2200" dirty="0"/>
            </a:br>
            <a:r>
              <a:rPr lang="fr-FR" sz="2200" dirty="0"/>
              <a:t>Perception du RAC :</a:t>
            </a:r>
            <a:br>
              <a:rPr lang="fr-FR" sz="2200" dirty="0"/>
            </a:br>
            <a:br>
              <a:rPr lang="fr-FR" sz="2200" dirty="0"/>
            </a:br>
            <a:r>
              <a:rPr lang="fr-FR" sz="2200" dirty="0"/>
              <a:t> Sur la totalité de la face externe de l’oreille (mais aussi face mastoïdienne)</a:t>
            </a:r>
            <a:br>
              <a:rPr lang="fr-FR" sz="2200" dirty="0"/>
            </a:br>
            <a:br>
              <a:rPr lang="fr-FR" sz="2200" dirty="0"/>
            </a:br>
            <a:r>
              <a:rPr lang="fr-FR" sz="2200" dirty="0"/>
              <a:t> Sur les zones corporelles contenant des       organes constitués d’endoderme. </a:t>
            </a:r>
            <a:br>
              <a:rPr lang="fr-FR" sz="1800" dirty="0"/>
            </a:br>
            <a:endParaRPr lang="fr-FR" sz="1800" dirty="0"/>
          </a:p>
        </p:txBody>
      </p:sp>
      <p:sp>
        <p:nvSpPr>
          <p:cNvPr id="2" name="Espace réservé du pied de page 1">
            <a:extLst>
              <a:ext uri="{FF2B5EF4-FFF2-40B4-BE49-F238E27FC236}">
                <a16:creationId xmlns:a16="http://schemas.microsoft.com/office/drawing/2014/main" id="{A8825747-DA7D-4F06-A234-31F8AAD287F7}"/>
              </a:ext>
            </a:extLst>
          </p:cNvPr>
          <p:cNvSpPr>
            <a:spLocks noGrp="1"/>
          </p:cNvSpPr>
          <p:nvPr>
            <p:ph type="ftr" sz="quarter" idx="11"/>
          </p:nvPr>
        </p:nvSpPr>
        <p:spPr>
          <a:xfrm>
            <a:off x="8077200" y="6174111"/>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8DAC27FA-5B4F-43AD-8D95-F6ED5F16B58D}"/>
              </a:ext>
            </a:extLst>
          </p:cNvPr>
          <p:cNvPicPr>
            <a:picLocks noChangeAspect="1"/>
          </p:cNvPicPr>
          <p:nvPr/>
        </p:nvPicPr>
        <p:blipFill rotWithShape="1">
          <a:blip r:embed="rId2">
            <a:extLst>
              <a:ext uri="{28A0092B-C50C-407E-A947-70E740481C1C}">
                <a14:useLocalDpi xmlns:a14="http://schemas.microsoft.com/office/drawing/2010/main" val="0"/>
              </a:ext>
            </a:extLst>
          </a:blip>
          <a:srcRect l="57325" t="19864" r="1231" b="10676"/>
          <a:stretch/>
        </p:blipFill>
        <p:spPr>
          <a:xfrm>
            <a:off x="6294783" y="501326"/>
            <a:ext cx="4408003" cy="5322396"/>
          </a:xfrm>
          <a:prstGeom prst="rect">
            <a:avLst/>
          </a:prstGeom>
        </p:spPr>
      </p:pic>
      <p:pic>
        <p:nvPicPr>
          <p:cNvPr id="5" name="Image 4">
            <a:extLst>
              <a:ext uri="{FF2B5EF4-FFF2-40B4-BE49-F238E27FC236}">
                <a16:creationId xmlns:a16="http://schemas.microsoft.com/office/drawing/2014/main" id="{AA56C587-F9C0-47AA-B4AD-B80CB3D02FE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77906" y="242542"/>
            <a:ext cx="1417154" cy="216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9231D061-DF1F-4D2B-8F42-E1D0F45D78B5}"/>
              </a:ext>
            </a:extLst>
          </p:cNvPr>
          <p:cNvSpPr txBox="1"/>
          <p:nvPr/>
        </p:nvSpPr>
        <p:spPr>
          <a:xfrm>
            <a:off x="1895061" y="908894"/>
            <a:ext cx="2143540" cy="369332"/>
          </a:xfrm>
          <a:prstGeom prst="rect">
            <a:avLst/>
          </a:prstGeom>
          <a:noFill/>
        </p:spPr>
        <p:txBody>
          <a:bodyPr wrap="square" rtlCol="0">
            <a:spAutoFit/>
          </a:bodyPr>
          <a:lstStyle/>
          <a:p>
            <a:r>
              <a:rPr lang="fr-FR" dirty="0"/>
              <a:t>AT endo /Lee 410</a:t>
            </a:r>
          </a:p>
        </p:txBody>
      </p:sp>
    </p:spTree>
    <p:extLst>
      <p:ext uri="{BB962C8B-B14F-4D97-AF65-F5344CB8AC3E}">
        <p14:creationId xmlns:p14="http://schemas.microsoft.com/office/powerpoint/2010/main" val="2735295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3">
            <a:extLst>
              <a:ext uri="{FF2B5EF4-FFF2-40B4-BE49-F238E27FC236}">
                <a16:creationId xmlns:a16="http://schemas.microsoft.com/office/drawing/2014/main" id="{F6B3BEAA-AEAB-4813-9FB2-14992641D345}"/>
              </a:ext>
            </a:extLst>
          </p:cNvPr>
          <p:cNvSpPr>
            <a:spLocks noGrp="1" noChangeArrowheads="1"/>
          </p:cNvSpPr>
          <p:nvPr>
            <p:ph type="title"/>
          </p:nvPr>
        </p:nvSpPr>
        <p:spPr>
          <a:xfrm>
            <a:off x="1295400" y="681831"/>
            <a:ext cx="10058400" cy="954087"/>
          </a:xfrm>
        </p:spPr>
        <p:txBody>
          <a:bodyPr rtlCol="0">
            <a:normAutofit fontScale="90000"/>
          </a:bodyPr>
          <a:lstStyle/>
          <a:p>
            <a:pPr>
              <a:defRPr/>
            </a:pPr>
            <a:r>
              <a:rPr lang="fr-FR" altLang="fr-FR" sz="4900" b="1" dirty="0"/>
              <a:t>     </a:t>
            </a:r>
            <a:r>
              <a:rPr lang="fr-FR" altLang="fr-FR" sz="2700" b="1" dirty="0"/>
              <a:t>N° 2  Cartographie  : les phases </a:t>
            </a:r>
            <a:r>
              <a:rPr lang="fr-FR" altLang="fr-FR" sz="2700" dirty="0"/>
              <a:t>(fréquentielles)</a:t>
            </a:r>
            <a:br>
              <a:rPr lang="fr-FR" altLang="fr-FR" sz="2700" dirty="0"/>
            </a:br>
            <a:br>
              <a:rPr lang="fr-FR" altLang="fr-FR" sz="2700" dirty="0"/>
            </a:br>
            <a:r>
              <a:rPr lang="fr-FR" altLang="fr-FR" sz="2700" dirty="0"/>
              <a:t> </a:t>
            </a:r>
            <a:r>
              <a:rPr lang="fr-FR" altLang="fr-FR" sz="2700" b="1" dirty="0"/>
              <a:t>Pose du filtre couleur K </a:t>
            </a:r>
            <a:br>
              <a:rPr lang="fr-FR" altLang="fr-FR" sz="2700" b="1" dirty="0"/>
            </a:br>
            <a:br>
              <a:rPr lang="fr-FR" altLang="fr-FR" sz="2700" b="1" dirty="0"/>
            </a:br>
            <a:r>
              <a:rPr lang="fr-FR" altLang="fr-FR" sz="2700" b="1" dirty="0"/>
              <a:t>        Détection par la lumière blanche projetée  sur corps/oreille</a:t>
            </a:r>
          </a:p>
        </p:txBody>
      </p:sp>
      <p:sp>
        <p:nvSpPr>
          <p:cNvPr id="2" name="Espace réservé du pied de page 1">
            <a:extLst>
              <a:ext uri="{FF2B5EF4-FFF2-40B4-BE49-F238E27FC236}">
                <a16:creationId xmlns:a16="http://schemas.microsoft.com/office/drawing/2014/main" id="{6DB1A73B-75EC-4E42-B7DB-FFD4472C9A12}"/>
              </a:ext>
            </a:extLst>
          </p:cNvPr>
          <p:cNvSpPr>
            <a:spLocks noGrp="1"/>
          </p:cNvSpPr>
          <p:nvPr>
            <p:ph type="ftr" sz="quarter" idx="11"/>
          </p:nvPr>
        </p:nvSpPr>
        <p:spPr>
          <a:xfrm>
            <a:off x="8077200" y="628808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60421" name="Image 4">
            <a:extLst>
              <a:ext uri="{FF2B5EF4-FFF2-40B4-BE49-F238E27FC236}">
                <a16:creationId xmlns:a16="http://schemas.microsoft.com/office/drawing/2014/main" id="{24BA7B7B-C40D-4C0F-AEAF-E9EBA30480D5}"/>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
          <a:stretch/>
        </p:blipFill>
        <p:spPr bwMode="auto">
          <a:xfrm>
            <a:off x="4038600" y="2305050"/>
            <a:ext cx="352425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4F3B7C4A-3B65-4B3A-88DD-B945B3330A58}"/>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 y="483394"/>
            <a:ext cx="1081422" cy="16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Image 3" descr="Correspondance fréquentielle page 8">
            <a:extLst>
              <a:ext uri="{FF2B5EF4-FFF2-40B4-BE49-F238E27FC236}">
                <a16:creationId xmlns:a16="http://schemas.microsoft.com/office/drawing/2014/main" id="{D274EFE3-49E5-471E-8A06-0C471B13A3A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756453" y="419736"/>
            <a:ext cx="5062330" cy="597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a:extLst>
              <a:ext uri="{FF2B5EF4-FFF2-40B4-BE49-F238E27FC236}">
                <a16:creationId xmlns:a16="http://schemas.microsoft.com/office/drawing/2014/main" id="{3F17DB0A-B519-4184-8E67-7DBA74ED4D7F}"/>
              </a:ext>
            </a:extLst>
          </p:cNvPr>
          <p:cNvSpPr>
            <a:spLocks noGrp="1"/>
          </p:cNvSpPr>
          <p:nvPr>
            <p:ph type="title"/>
          </p:nvPr>
        </p:nvSpPr>
        <p:spPr>
          <a:xfrm>
            <a:off x="2084728" y="107844"/>
            <a:ext cx="9563934" cy="1325563"/>
          </a:xfrm>
        </p:spPr>
        <p:txBody>
          <a:bodyPr>
            <a:normAutofit/>
          </a:bodyPr>
          <a:lstStyle/>
          <a:p>
            <a:r>
              <a:rPr lang="fr-FR" sz="2400" dirty="0"/>
              <a:t>7</a:t>
            </a:r>
            <a:r>
              <a:rPr lang="fr-FR" sz="2400" b="1" dirty="0"/>
              <a:t> </a:t>
            </a:r>
            <a:r>
              <a:rPr lang="fr-FR" sz="2400" dirty="0"/>
              <a:t>plages dans la phase en fonction de leurs correspondances fréquentielles.</a:t>
            </a:r>
          </a:p>
        </p:txBody>
      </p:sp>
      <p:sp>
        <p:nvSpPr>
          <p:cNvPr id="2" name="Espace réservé du pied de page 1">
            <a:extLst>
              <a:ext uri="{FF2B5EF4-FFF2-40B4-BE49-F238E27FC236}">
                <a16:creationId xmlns:a16="http://schemas.microsoft.com/office/drawing/2014/main" id="{1AFA16F4-A69F-421B-B114-853E9EBB0CDC}"/>
              </a:ext>
            </a:extLst>
          </p:cNvPr>
          <p:cNvSpPr>
            <a:spLocks noGrp="1"/>
          </p:cNvSpPr>
          <p:nvPr>
            <p:ph type="ftr" sz="quarter" idx="11"/>
          </p:nvPr>
        </p:nvSpPr>
        <p:spPr>
          <a:xfrm>
            <a:off x="8077200" y="6229335"/>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a:extLst>
              <a:ext uri="{FF2B5EF4-FFF2-40B4-BE49-F238E27FC236}">
                <a16:creationId xmlns:a16="http://schemas.microsoft.com/office/drawing/2014/main" id="{CBA175A4-21FD-4BAE-B496-04CD908BD6C2}"/>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94592"/>
            <a:ext cx="1081422" cy="16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B999103C-D73F-4209-AFE7-953EB7C02D69}"/>
              </a:ext>
            </a:extLst>
          </p:cNvPr>
          <p:cNvSpPr txBox="1"/>
          <p:nvPr/>
        </p:nvSpPr>
        <p:spPr>
          <a:xfrm>
            <a:off x="70121" y="1758050"/>
            <a:ext cx="1683026" cy="646331"/>
          </a:xfrm>
          <a:prstGeom prst="rect">
            <a:avLst/>
          </a:prstGeom>
          <a:noFill/>
        </p:spPr>
        <p:txBody>
          <a:bodyPr wrap="square" rtlCol="0">
            <a:spAutoFit/>
          </a:bodyPr>
          <a:lstStyle/>
          <a:p>
            <a:r>
              <a:rPr lang="fr-FR" dirty="0"/>
              <a:t>Filtre de Phase + filtre de plage</a:t>
            </a:r>
          </a:p>
        </p:txBody>
      </p:sp>
    </p:spTree>
    <p:extLst>
      <p:ext uri="{BB962C8B-B14F-4D97-AF65-F5344CB8AC3E}">
        <p14:creationId xmlns:p14="http://schemas.microsoft.com/office/powerpoint/2010/main" val="2650202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Image 3" descr="Page 19 présentation0001">
            <a:extLst>
              <a:ext uri="{FF2B5EF4-FFF2-40B4-BE49-F238E27FC236}">
                <a16:creationId xmlns:a16="http://schemas.microsoft.com/office/drawing/2014/main" id="{2455A5A4-78F5-4BBA-82AF-37568A42A0A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458815" y="412526"/>
            <a:ext cx="5035827" cy="626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a:extLst>
              <a:ext uri="{FF2B5EF4-FFF2-40B4-BE49-F238E27FC236}">
                <a16:creationId xmlns:a16="http://schemas.microsoft.com/office/drawing/2014/main" id="{9A1E9FA3-38C7-4BE2-B64A-BD56763A49F7}"/>
              </a:ext>
            </a:extLst>
          </p:cNvPr>
          <p:cNvSpPr>
            <a:spLocks noGrp="1"/>
          </p:cNvSpPr>
          <p:nvPr>
            <p:ph type="title"/>
          </p:nvPr>
        </p:nvSpPr>
        <p:spPr>
          <a:xfrm>
            <a:off x="1537252" y="1"/>
            <a:ext cx="3432313" cy="861390"/>
          </a:xfrm>
        </p:spPr>
        <p:txBody>
          <a:bodyPr>
            <a:normAutofit/>
          </a:bodyPr>
          <a:lstStyle/>
          <a:p>
            <a:r>
              <a:rPr lang="fr-FR" sz="3600" dirty="0"/>
              <a:t> </a:t>
            </a:r>
            <a:r>
              <a:rPr lang="fr-FR" sz="2400" dirty="0"/>
              <a:t>7 Plages dans la phase</a:t>
            </a:r>
            <a:br>
              <a:rPr lang="fr-FR" dirty="0"/>
            </a:br>
            <a:endParaRPr lang="fr-FR" sz="1800" dirty="0"/>
          </a:p>
        </p:txBody>
      </p:sp>
      <p:sp>
        <p:nvSpPr>
          <p:cNvPr id="2" name="Espace réservé du pied de page 1">
            <a:extLst>
              <a:ext uri="{FF2B5EF4-FFF2-40B4-BE49-F238E27FC236}">
                <a16:creationId xmlns:a16="http://schemas.microsoft.com/office/drawing/2014/main" id="{D5CF9095-29DF-4877-BA8E-720A8509B483}"/>
              </a:ext>
            </a:extLst>
          </p:cNvPr>
          <p:cNvSpPr>
            <a:spLocks noGrp="1"/>
          </p:cNvSpPr>
          <p:nvPr>
            <p:ph type="ftr" sz="quarter" idx="11"/>
          </p:nvPr>
        </p:nvSpPr>
        <p:spPr>
          <a:xfrm>
            <a:off x="8077200" y="617378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6" name="Image 5">
            <a:extLst>
              <a:ext uri="{FF2B5EF4-FFF2-40B4-BE49-F238E27FC236}">
                <a16:creationId xmlns:a16="http://schemas.microsoft.com/office/drawing/2014/main" id="{F44FD4B7-6301-4431-B5CC-6DCA729FA268}"/>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1139687" cy="169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AC319374-5BEF-493D-8083-D961A29F3195}"/>
              </a:ext>
            </a:extLst>
          </p:cNvPr>
          <p:cNvSpPr txBox="1"/>
          <p:nvPr/>
        </p:nvSpPr>
        <p:spPr>
          <a:xfrm>
            <a:off x="106017" y="1696278"/>
            <a:ext cx="1762539" cy="646331"/>
          </a:xfrm>
          <a:prstGeom prst="rect">
            <a:avLst/>
          </a:prstGeom>
          <a:noFill/>
        </p:spPr>
        <p:txBody>
          <a:bodyPr wrap="square" rtlCol="0">
            <a:spAutoFit/>
          </a:bodyPr>
          <a:lstStyle/>
          <a:p>
            <a:r>
              <a:rPr lang="fr-FR" dirty="0"/>
              <a:t>Filtre de Phase 1 + filtre de plage</a:t>
            </a:r>
          </a:p>
        </p:txBody>
      </p:sp>
      <p:sp>
        <p:nvSpPr>
          <p:cNvPr id="3" name="ZoneTexte 2">
            <a:extLst>
              <a:ext uri="{FF2B5EF4-FFF2-40B4-BE49-F238E27FC236}">
                <a16:creationId xmlns:a16="http://schemas.microsoft.com/office/drawing/2014/main" id="{484E2384-6D53-4E87-8D62-22329339C0CE}"/>
              </a:ext>
            </a:extLst>
          </p:cNvPr>
          <p:cNvSpPr txBox="1"/>
          <p:nvPr/>
        </p:nvSpPr>
        <p:spPr>
          <a:xfrm>
            <a:off x="9296399" y="2136338"/>
            <a:ext cx="2093843" cy="2585323"/>
          </a:xfrm>
          <a:prstGeom prst="rect">
            <a:avLst/>
          </a:prstGeom>
          <a:noFill/>
        </p:spPr>
        <p:txBody>
          <a:bodyPr wrap="square" rtlCol="0">
            <a:spAutoFit/>
          </a:bodyPr>
          <a:lstStyle/>
          <a:p>
            <a:r>
              <a:rPr kumimoji="0" lang="fr-FR" sz="1800" i="0" u="none" strike="noStrike" kern="1200" cap="none" spc="0" normalizeH="0" baseline="0" noProof="0" dirty="0">
                <a:ln>
                  <a:noFill/>
                </a:ln>
                <a:solidFill>
                  <a:prstClr val="black"/>
                </a:solidFill>
                <a:effectLst/>
                <a:uLnTx/>
                <a:uFillTx/>
                <a:latin typeface="Calibri Light" panose="020F0302020204030204"/>
                <a:ea typeface="+mj-ea"/>
                <a:cs typeface="+mj-cs"/>
              </a:rPr>
              <a:t>Le locus anatomique de la plage ne varie pas mais la codification et l’identification  fréquentielle des plages se déplacent en fonction de la phase sélectionnée</a:t>
            </a:r>
            <a:endParaRPr lang="fr-F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Image 3" descr="Page 20 présentation0001">
            <a:extLst>
              <a:ext uri="{FF2B5EF4-FFF2-40B4-BE49-F238E27FC236}">
                <a16:creationId xmlns:a16="http://schemas.microsoft.com/office/drawing/2014/main" id="{E91C7758-1373-40CE-A94C-20F0DA186F6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568"/>
          <a:stretch/>
        </p:blipFill>
        <p:spPr bwMode="auto">
          <a:xfrm>
            <a:off x="3034057" y="438416"/>
            <a:ext cx="5858151" cy="628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a:extLst>
              <a:ext uri="{FF2B5EF4-FFF2-40B4-BE49-F238E27FC236}">
                <a16:creationId xmlns:a16="http://schemas.microsoft.com/office/drawing/2014/main" id="{A8671824-DB45-41E0-B67A-83A3FECAD26D}"/>
              </a:ext>
            </a:extLst>
          </p:cNvPr>
          <p:cNvSpPr>
            <a:spLocks noGrp="1"/>
          </p:cNvSpPr>
          <p:nvPr>
            <p:ph type="title"/>
          </p:nvPr>
        </p:nvSpPr>
        <p:spPr>
          <a:xfrm>
            <a:off x="2152650" y="136525"/>
            <a:ext cx="7886700" cy="1337168"/>
          </a:xfrm>
        </p:spPr>
        <p:txBody>
          <a:bodyPr>
            <a:normAutofit/>
          </a:bodyPr>
          <a:lstStyle/>
          <a:p>
            <a:r>
              <a:rPr lang="fr-FR" sz="4000" b="1" dirty="0"/>
              <a:t> </a:t>
            </a:r>
            <a:r>
              <a:rPr lang="fr-FR" sz="2700" dirty="0"/>
              <a:t>7 Plages dans la phase.</a:t>
            </a:r>
            <a:br>
              <a:rPr lang="fr-FR" sz="2700" dirty="0"/>
            </a:br>
            <a:br>
              <a:rPr lang="fr-FR" sz="2000" dirty="0"/>
            </a:br>
            <a:endParaRPr lang="fr-FR" sz="2000" dirty="0"/>
          </a:p>
        </p:txBody>
      </p:sp>
      <p:sp>
        <p:nvSpPr>
          <p:cNvPr id="2" name="Espace réservé du pied de page 1">
            <a:extLst>
              <a:ext uri="{FF2B5EF4-FFF2-40B4-BE49-F238E27FC236}">
                <a16:creationId xmlns:a16="http://schemas.microsoft.com/office/drawing/2014/main" id="{614CF415-3B52-474B-8D8A-8A3955BA1D38}"/>
              </a:ext>
            </a:extLst>
          </p:cNvPr>
          <p:cNvSpPr>
            <a:spLocks noGrp="1"/>
          </p:cNvSpPr>
          <p:nvPr>
            <p:ph type="ftr" sz="quarter" idx="11"/>
          </p:nvPr>
        </p:nvSpPr>
        <p:spPr>
          <a:xfrm>
            <a:off x="8077200" y="622548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6" name="Image 5">
            <a:extLst>
              <a:ext uri="{FF2B5EF4-FFF2-40B4-BE49-F238E27FC236}">
                <a16:creationId xmlns:a16="http://schemas.microsoft.com/office/drawing/2014/main" id="{7C954CA8-729A-430D-9378-716508D35AE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33350" y="136525"/>
            <a:ext cx="1205120" cy="150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DE566A30-0E80-4CE4-83BE-66A8F8E52386}"/>
              </a:ext>
            </a:extLst>
          </p:cNvPr>
          <p:cNvSpPr txBox="1"/>
          <p:nvPr/>
        </p:nvSpPr>
        <p:spPr>
          <a:xfrm>
            <a:off x="278295" y="1921565"/>
            <a:ext cx="1775791" cy="646331"/>
          </a:xfrm>
          <a:prstGeom prst="rect">
            <a:avLst/>
          </a:prstGeom>
          <a:noFill/>
        </p:spPr>
        <p:txBody>
          <a:bodyPr wrap="square" rtlCol="0">
            <a:spAutoFit/>
          </a:bodyPr>
          <a:lstStyle/>
          <a:p>
            <a:r>
              <a:rPr lang="fr-FR" dirty="0"/>
              <a:t>Filtre de Phase 2 + filtre de plage</a:t>
            </a:r>
          </a:p>
        </p:txBody>
      </p:sp>
      <p:sp>
        <p:nvSpPr>
          <p:cNvPr id="8" name="ZoneTexte 7">
            <a:extLst>
              <a:ext uri="{FF2B5EF4-FFF2-40B4-BE49-F238E27FC236}">
                <a16:creationId xmlns:a16="http://schemas.microsoft.com/office/drawing/2014/main" id="{BB26D4BA-04C2-4AEC-9C80-DBF1E875DFA7}"/>
              </a:ext>
            </a:extLst>
          </p:cNvPr>
          <p:cNvSpPr txBox="1"/>
          <p:nvPr/>
        </p:nvSpPr>
        <p:spPr>
          <a:xfrm>
            <a:off x="9442173" y="2136338"/>
            <a:ext cx="2199861" cy="2585323"/>
          </a:xfrm>
          <a:prstGeom prst="rect">
            <a:avLst/>
          </a:prstGeom>
          <a:noFill/>
        </p:spPr>
        <p:txBody>
          <a:bodyPr wrap="square" rtlCol="0">
            <a:spAutoFit/>
          </a:bodyPr>
          <a:lstStyle/>
          <a:p>
            <a:r>
              <a:rPr kumimoji="0" lang="fr-FR" sz="1800" i="0" u="none" strike="noStrike" kern="1200" cap="none" spc="0" normalizeH="0" baseline="0" noProof="0" dirty="0">
                <a:ln>
                  <a:noFill/>
                </a:ln>
                <a:solidFill>
                  <a:prstClr val="black"/>
                </a:solidFill>
                <a:effectLst/>
                <a:uLnTx/>
                <a:uFillTx/>
                <a:latin typeface="Calibri Light" panose="020F0302020204030204"/>
                <a:ea typeface="+mj-ea"/>
                <a:cs typeface="+mj-cs"/>
              </a:rPr>
              <a:t>Le locus anatomique de la plage ne varie pas mais la codification et l’identification  fréquentielle des plages se déplacent en fonction de la phase sélectionnée</a:t>
            </a:r>
            <a:endParaRPr 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Image 3" descr="Page 21 présentation0001">
            <a:extLst>
              <a:ext uri="{FF2B5EF4-FFF2-40B4-BE49-F238E27FC236}">
                <a16:creationId xmlns:a16="http://schemas.microsoft.com/office/drawing/2014/main" id="{FCD7B029-6D78-4F64-B91D-690111627C3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206044" y="449289"/>
            <a:ext cx="5629361" cy="640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a:extLst>
              <a:ext uri="{FF2B5EF4-FFF2-40B4-BE49-F238E27FC236}">
                <a16:creationId xmlns:a16="http://schemas.microsoft.com/office/drawing/2014/main" id="{5CEB8C9F-3933-4B1C-8B30-27ACBD60A6E9}"/>
              </a:ext>
            </a:extLst>
          </p:cNvPr>
          <p:cNvSpPr>
            <a:spLocks noGrp="1"/>
          </p:cNvSpPr>
          <p:nvPr>
            <p:ph type="title"/>
          </p:nvPr>
        </p:nvSpPr>
        <p:spPr>
          <a:xfrm>
            <a:off x="2247900" y="449289"/>
            <a:ext cx="7886700" cy="365126"/>
          </a:xfrm>
        </p:spPr>
        <p:txBody>
          <a:bodyPr>
            <a:normAutofit fontScale="90000"/>
          </a:bodyPr>
          <a:lstStyle/>
          <a:p>
            <a:r>
              <a:rPr lang="fr-FR" dirty="0"/>
              <a:t>   </a:t>
            </a:r>
            <a:r>
              <a:rPr lang="fr-FR" sz="2700" dirty="0"/>
              <a:t>7 Plages dans la phase</a:t>
            </a:r>
            <a:br>
              <a:rPr lang="fr-FR" dirty="0"/>
            </a:br>
            <a:endParaRPr lang="fr-FR" dirty="0"/>
          </a:p>
        </p:txBody>
      </p:sp>
      <p:sp>
        <p:nvSpPr>
          <p:cNvPr id="2" name="Espace réservé du pied de page 1">
            <a:extLst>
              <a:ext uri="{FF2B5EF4-FFF2-40B4-BE49-F238E27FC236}">
                <a16:creationId xmlns:a16="http://schemas.microsoft.com/office/drawing/2014/main" id="{83CBEA82-703D-44C2-8E27-1E4ED9CABE93}"/>
              </a:ext>
            </a:extLst>
          </p:cNvPr>
          <p:cNvSpPr>
            <a:spLocks noGrp="1"/>
          </p:cNvSpPr>
          <p:nvPr>
            <p:ph type="ftr" sz="quarter" idx="11"/>
          </p:nvPr>
        </p:nvSpPr>
        <p:spPr>
          <a:xfrm>
            <a:off x="8077200" y="6173787"/>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6" name="Image 5">
            <a:extLst>
              <a:ext uri="{FF2B5EF4-FFF2-40B4-BE49-F238E27FC236}">
                <a16:creationId xmlns:a16="http://schemas.microsoft.com/office/drawing/2014/main" id="{5A27ADB3-DBC9-4F04-831E-10BD770A768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44764" y="191422"/>
            <a:ext cx="1351102" cy="166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FAF54057-8CE7-4E9C-9529-B02E957E12AB}"/>
              </a:ext>
            </a:extLst>
          </p:cNvPr>
          <p:cNvSpPr txBox="1"/>
          <p:nvPr/>
        </p:nvSpPr>
        <p:spPr>
          <a:xfrm>
            <a:off x="344763" y="1842052"/>
            <a:ext cx="1735827" cy="646331"/>
          </a:xfrm>
          <a:prstGeom prst="rect">
            <a:avLst/>
          </a:prstGeom>
          <a:noFill/>
        </p:spPr>
        <p:txBody>
          <a:bodyPr wrap="square" rtlCol="0">
            <a:spAutoFit/>
          </a:bodyPr>
          <a:lstStyle/>
          <a:p>
            <a:r>
              <a:rPr lang="fr-FR" dirty="0"/>
              <a:t>Filtre de Phase 3 + filtre de plage</a:t>
            </a:r>
          </a:p>
        </p:txBody>
      </p:sp>
      <p:sp>
        <p:nvSpPr>
          <p:cNvPr id="8" name="ZoneTexte 7">
            <a:extLst>
              <a:ext uri="{FF2B5EF4-FFF2-40B4-BE49-F238E27FC236}">
                <a16:creationId xmlns:a16="http://schemas.microsoft.com/office/drawing/2014/main" id="{55CDC1B4-5A80-46CA-B24C-EE7E60B53A8D}"/>
              </a:ext>
            </a:extLst>
          </p:cNvPr>
          <p:cNvSpPr txBox="1"/>
          <p:nvPr/>
        </p:nvSpPr>
        <p:spPr>
          <a:xfrm>
            <a:off x="9433650" y="2136338"/>
            <a:ext cx="2160104" cy="2585323"/>
          </a:xfrm>
          <a:prstGeom prst="rect">
            <a:avLst/>
          </a:prstGeom>
          <a:noFill/>
        </p:spPr>
        <p:txBody>
          <a:bodyPr wrap="square" rtlCol="0">
            <a:spAutoFit/>
          </a:bodyPr>
          <a:lstStyle/>
          <a:p>
            <a:r>
              <a:rPr kumimoji="0" lang="fr-FR" sz="1800" i="0" u="none" strike="noStrike" kern="1200" cap="none" spc="0" normalizeH="0" baseline="0" noProof="0" dirty="0">
                <a:ln>
                  <a:noFill/>
                </a:ln>
                <a:solidFill>
                  <a:prstClr val="black"/>
                </a:solidFill>
                <a:effectLst/>
                <a:uLnTx/>
                <a:uFillTx/>
                <a:latin typeface="Calibri Light" panose="020F0302020204030204"/>
                <a:ea typeface="+mj-ea"/>
                <a:cs typeface="+mj-cs"/>
              </a:rPr>
              <a:t>Le locus anatomique de la plage ne varie pas mais la codification et l’identification  fréquentielle des plages se déplacent en fonction de la phase sélectionnée</a:t>
            </a:r>
            <a:endParaRPr lang="fr-F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DE1C2EE-D026-4A6B-9846-7C40DAA35716}"/>
              </a:ext>
            </a:extLst>
          </p:cNvPr>
          <p:cNvSpPr>
            <a:spLocks noGrp="1"/>
          </p:cNvSpPr>
          <p:nvPr>
            <p:ph type="title"/>
          </p:nvPr>
        </p:nvSpPr>
        <p:spPr>
          <a:xfrm>
            <a:off x="1152525" y="0"/>
            <a:ext cx="10217840" cy="2001078"/>
          </a:xfrm>
        </p:spPr>
        <p:txBody>
          <a:bodyPr>
            <a:normAutofit fontScale="90000"/>
          </a:bodyPr>
          <a:lstStyle/>
          <a:p>
            <a:pPr algn="ctr"/>
            <a:r>
              <a:rPr lang="fr-FR" sz="3600" dirty="0"/>
              <a:t>Projection de lumière </a:t>
            </a:r>
            <a:r>
              <a:rPr lang="fr-FR" sz="3600" b="1" dirty="0"/>
              <a:t>K 25</a:t>
            </a:r>
            <a:br>
              <a:rPr lang="fr-FR" sz="3600" dirty="0"/>
            </a:br>
            <a:r>
              <a:rPr lang="fr-FR" sz="1200" dirty="0"/>
              <a:t>   </a:t>
            </a:r>
            <a:br>
              <a:rPr lang="fr-FR" sz="2400" dirty="0"/>
            </a:br>
            <a:r>
              <a:rPr lang="fr-FR" sz="2400" dirty="0"/>
              <a:t>   Le signal du Dr Nogier est perçu sur 3 aires réflexes corporelles et faces  externes auriculaires  et non sur la totalité de l’oreille ou du corps .</a:t>
            </a:r>
            <a:br>
              <a:rPr lang="fr-FR" sz="2400" b="1" dirty="0"/>
            </a:br>
            <a:br>
              <a:rPr lang="fr-FR" sz="2400" b="1" dirty="0"/>
            </a:br>
            <a:endParaRPr lang="fr-FR" sz="2400" dirty="0"/>
          </a:p>
        </p:txBody>
      </p:sp>
      <p:sp>
        <p:nvSpPr>
          <p:cNvPr id="2" name="Espace réservé du pied de page 1">
            <a:extLst>
              <a:ext uri="{FF2B5EF4-FFF2-40B4-BE49-F238E27FC236}">
                <a16:creationId xmlns:a16="http://schemas.microsoft.com/office/drawing/2014/main" id="{F3930A8A-D17A-4D0B-8EAF-5B8140C6C0D6}"/>
              </a:ext>
            </a:extLst>
          </p:cNvPr>
          <p:cNvSpPr>
            <a:spLocks noGrp="1"/>
          </p:cNvSpPr>
          <p:nvPr>
            <p:ph type="ftr" sz="quarter" idx="11"/>
          </p:nvPr>
        </p:nvSpPr>
        <p:spPr>
          <a:xfrm>
            <a:off x="8077200" y="6199371"/>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a:extLst>
              <a:ext uri="{FF2B5EF4-FFF2-40B4-BE49-F238E27FC236}">
                <a16:creationId xmlns:a16="http://schemas.microsoft.com/office/drawing/2014/main" id="{2F7A07DE-8756-41AF-8CEA-A1A86267E4D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3180520" y="1297240"/>
            <a:ext cx="4585253" cy="5560760"/>
          </a:xfrm>
          <a:prstGeom prst="rect">
            <a:avLst/>
          </a:prstGeom>
        </p:spPr>
      </p:pic>
      <p:pic>
        <p:nvPicPr>
          <p:cNvPr id="10" name="Image 9">
            <a:extLst>
              <a:ext uri="{FF2B5EF4-FFF2-40B4-BE49-F238E27FC236}">
                <a16:creationId xmlns:a16="http://schemas.microsoft.com/office/drawing/2014/main" id="{B05D9C9B-BEC3-48BB-93BD-4CDA1111C6C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33350" y="136525"/>
            <a:ext cx="1019175" cy="216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1963C68A-66F8-46DA-9F0D-9E73CC664B5F}"/>
              </a:ext>
            </a:extLst>
          </p:cNvPr>
          <p:cNvSpPr txBox="1"/>
          <p:nvPr/>
        </p:nvSpPr>
        <p:spPr>
          <a:xfrm>
            <a:off x="8594446" y="2967335"/>
            <a:ext cx="2398643" cy="923330"/>
          </a:xfrm>
          <a:prstGeom prst="rect">
            <a:avLst/>
          </a:prstGeom>
          <a:noFill/>
        </p:spPr>
        <p:txBody>
          <a:bodyPr wrap="square" rtlCol="0">
            <a:spAutoFit/>
          </a:bodyPr>
          <a:lstStyle/>
          <a:p>
            <a:r>
              <a:rPr lang="fr-FR" sz="1800" b="1" dirty="0"/>
              <a:t>la K25 sélectionne ses plages et non la phase 1  ( fœtus renversé</a:t>
            </a:r>
            <a:r>
              <a:rPr lang="fr-FR" sz="1800" dirty="0"/>
              <a:t>).</a:t>
            </a:r>
            <a:endParaRPr lang="fr-FR" dirty="0"/>
          </a:p>
        </p:txBody>
      </p:sp>
    </p:spTree>
    <p:extLst>
      <p:ext uri="{BB962C8B-B14F-4D97-AF65-F5344CB8AC3E}">
        <p14:creationId xmlns:p14="http://schemas.microsoft.com/office/powerpoint/2010/main" val="2622898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B4E5729-7637-455F-83D1-17DCAF2EA54D}"/>
              </a:ext>
            </a:extLst>
          </p:cNvPr>
          <p:cNvSpPr>
            <a:spLocks noGrp="1"/>
          </p:cNvSpPr>
          <p:nvPr>
            <p:ph type="ftr" sz="quarter" idx="11"/>
          </p:nvPr>
        </p:nvSpPr>
        <p:spPr>
          <a:xfrm>
            <a:off x="8077200" y="6157568"/>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descr="PROGRAMME COULEUR page 130001">
            <a:extLst>
              <a:ext uri="{FF2B5EF4-FFF2-40B4-BE49-F238E27FC236}">
                <a16:creationId xmlns:a16="http://schemas.microsoft.com/office/drawing/2014/main" id="{94829FD9-A502-41EC-8F23-B59504D66E51}"/>
              </a:ext>
            </a:extLst>
          </p:cNvPr>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838" t="2657" r="-2620" b="20736"/>
          <a:stretch/>
        </p:blipFill>
        <p:spPr bwMode="auto">
          <a:xfrm>
            <a:off x="2584174" y="136526"/>
            <a:ext cx="7066186" cy="6021042"/>
          </a:xfrm>
          <a:prstGeom prst="rect">
            <a:avLst/>
          </a:prstGeom>
          <a:noFill/>
          <a:ln>
            <a:noFill/>
          </a:ln>
        </p:spPr>
      </p:pic>
    </p:spTree>
    <p:extLst>
      <p:ext uri="{BB962C8B-B14F-4D97-AF65-F5344CB8AC3E}">
        <p14:creationId xmlns:p14="http://schemas.microsoft.com/office/powerpoint/2010/main" val="3207403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5C996D4-3E0F-4F02-BDDB-D71953DEC885}"/>
              </a:ext>
            </a:extLst>
          </p:cNvPr>
          <p:cNvSpPr>
            <a:spLocks noGrp="1"/>
          </p:cNvSpPr>
          <p:nvPr>
            <p:ph type="ftr" sz="quarter" idx="11"/>
          </p:nvPr>
        </p:nvSpPr>
        <p:spPr>
          <a:xfrm>
            <a:off x="8077200" y="625989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7DD8E13B-5924-40FA-890F-223AC4F9415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80368" y="114889"/>
            <a:ext cx="10635466" cy="5914850"/>
          </a:xfrm>
          <a:prstGeom prst="rect">
            <a:avLst/>
          </a:prstGeom>
        </p:spPr>
      </p:pic>
      <p:sp>
        <p:nvSpPr>
          <p:cNvPr id="3" name="ZoneTexte 2">
            <a:extLst>
              <a:ext uri="{FF2B5EF4-FFF2-40B4-BE49-F238E27FC236}">
                <a16:creationId xmlns:a16="http://schemas.microsoft.com/office/drawing/2014/main" id="{876D577C-621E-45C1-BF75-0E4468459F01}"/>
              </a:ext>
            </a:extLst>
          </p:cNvPr>
          <p:cNvSpPr txBox="1"/>
          <p:nvPr/>
        </p:nvSpPr>
        <p:spPr>
          <a:xfrm>
            <a:off x="1868555" y="828261"/>
            <a:ext cx="3220279" cy="369332"/>
          </a:xfrm>
          <a:prstGeom prst="rect">
            <a:avLst/>
          </a:prstGeom>
          <a:noFill/>
        </p:spPr>
        <p:txBody>
          <a:bodyPr wrap="square" rtlCol="0">
            <a:spAutoFit/>
          </a:bodyPr>
          <a:lstStyle/>
          <a:p>
            <a:r>
              <a:rPr lang="fr-FR" dirty="0"/>
              <a:t>K29 (</a:t>
            </a:r>
            <a:r>
              <a:rPr lang="el-GR" dirty="0"/>
              <a:t>φ</a:t>
            </a:r>
            <a:r>
              <a:rPr lang="fr-FR" dirty="0"/>
              <a:t>1) +L410 (endoderme)</a:t>
            </a:r>
          </a:p>
        </p:txBody>
      </p:sp>
    </p:spTree>
    <p:extLst>
      <p:ext uri="{BB962C8B-B14F-4D97-AF65-F5344CB8AC3E}">
        <p14:creationId xmlns:p14="http://schemas.microsoft.com/office/powerpoint/2010/main" val="3324007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4003348-CC8E-4237-BF97-4A49D6D85962}"/>
              </a:ext>
            </a:extLst>
          </p:cNvPr>
          <p:cNvSpPr>
            <a:spLocks noGrp="1"/>
          </p:cNvSpPr>
          <p:nvPr>
            <p:ph type="ftr" sz="quarter" idx="11"/>
          </p:nvPr>
        </p:nvSpPr>
        <p:spPr>
          <a:xfrm>
            <a:off x="8077200" y="6250333"/>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A955567F-3497-48C9-8BEF-01E6216AE96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404" t="14304" r="14672" b="18576"/>
          <a:stretch/>
        </p:blipFill>
        <p:spPr>
          <a:xfrm>
            <a:off x="904492" y="391366"/>
            <a:ext cx="9723751" cy="5722775"/>
          </a:xfrm>
          <a:prstGeom prst="rect">
            <a:avLst/>
          </a:prstGeom>
        </p:spPr>
      </p:pic>
      <p:sp>
        <p:nvSpPr>
          <p:cNvPr id="5" name="ZoneTexte 4">
            <a:extLst>
              <a:ext uri="{FF2B5EF4-FFF2-40B4-BE49-F238E27FC236}">
                <a16:creationId xmlns:a16="http://schemas.microsoft.com/office/drawing/2014/main" id="{E89BFA3D-0A5F-4E92-B998-EC3F5E071E54}"/>
              </a:ext>
            </a:extLst>
          </p:cNvPr>
          <p:cNvSpPr txBox="1"/>
          <p:nvPr/>
        </p:nvSpPr>
        <p:spPr>
          <a:xfrm>
            <a:off x="1974573" y="828261"/>
            <a:ext cx="2981739" cy="369332"/>
          </a:xfrm>
          <a:prstGeom prst="rect">
            <a:avLst/>
          </a:prstGeom>
          <a:noFill/>
        </p:spPr>
        <p:txBody>
          <a:bodyPr wrap="square" rtlCol="0">
            <a:spAutoFit/>
          </a:bodyPr>
          <a:lstStyle/>
          <a:p>
            <a:r>
              <a:rPr lang="fr-FR" dirty="0"/>
              <a:t>K58 (</a:t>
            </a:r>
            <a:r>
              <a:rPr lang="el-GR" dirty="0"/>
              <a:t>φ</a:t>
            </a:r>
            <a:r>
              <a:rPr lang="fr-FR" dirty="0"/>
              <a:t>2) +L410 (endoderme)</a:t>
            </a:r>
          </a:p>
        </p:txBody>
      </p:sp>
    </p:spTree>
    <p:extLst>
      <p:ext uri="{BB962C8B-B14F-4D97-AF65-F5344CB8AC3E}">
        <p14:creationId xmlns:p14="http://schemas.microsoft.com/office/powerpoint/2010/main" val="2045907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72" name="Picture 8" descr="foetus renversé AT-AM Nogier">
            <a:extLst>
              <a:ext uri="{FF2B5EF4-FFF2-40B4-BE49-F238E27FC236}">
                <a16:creationId xmlns:a16="http://schemas.microsoft.com/office/drawing/2014/main" id="{9DFF2502-0D46-4DE1-87CB-1B716223F72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62588" y="649357"/>
            <a:ext cx="2517458" cy="364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descr="rep anat sur oreille AT-AM Nogier">
            <a:extLst>
              <a:ext uri="{FF2B5EF4-FFF2-40B4-BE49-F238E27FC236}">
                <a16:creationId xmlns:a16="http://schemas.microsoft.com/office/drawing/2014/main" id="{FBFB7697-4800-402C-BE30-CDB9B5640A9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78290" y="1561155"/>
            <a:ext cx="2664515" cy="373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a:extLst>
              <a:ext uri="{FF2B5EF4-FFF2-40B4-BE49-F238E27FC236}">
                <a16:creationId xmlns:a16="http://schemas.microsoft.com/office/drawing/2014/main" id="{E97526FF-2317-4B87-9015-8E928D175DDD}"/>
              </a:ext>
            </a:extLst>
          </p:cNvPr>
          <p:cNvSpPr>
            <a:spLocks noGrp="1" noChangeArrowheads="1"/>
          </p:cNvSpPr>
          <p:nvPr>
            <p:ph type="title"/>
          </p:nvPr>
        </p:nvSpPr>
        <p:spPr>
          <a:xfrm>
            <a:off x="1246878" y="778428"/>
            <a:ext cx="2940050" cy="919163"/>
          </a:xfrm>
        </p:spPr>
        <p:txBody>
          <a:bodyPr/>
          <a:lstStyle/>
          <a:p>
            <a:pPr eaLnBrk="1" hangingPunct="1"/>
            <a:r>
              <a:rPr lang="fr-FR" altLang="fr-FR" sz="2100" dirty="0"/>
              <a:t>1951 - 1969</a:t>
            </a:r>
            <a:br>
              <a:rPr lang="fr-FR" altLang="fr-FR" sz="2100" dirty="0"/>
            </a:br>
            <a:r>
              <a:rPr lang="fr-FR" altLang="fr-FR" sz="2100" dirty="0"/>
              <a:t>Le Fœtus renversé</a:t>
            </a:r>
          </a:p>
        </p:txBody>
      </p:sp>
      <p:pic>
        <p:nvPicPr>
          <p:cNvPr id="11272" name="Picture 8" descr="foetus">
            <a:extLst>
              <a:ext uri="{FF2B5EF4-FFF2-40B4-BE49-F238E27FC236}">
                <a16:creationId xmlns:a16="http://schemas.microsoft.com/office/drawing/2014/main" id="{893ACDE7-C7DC-4444-B036-817706BD8B4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1904845" y="2452948"/>
            <a:ext cx="2664515" cy="2903129"/>
          </a:xfrm>
        </p:spPr>
      </p:pic>
      <p:sp>
        <p:nvSpPr>
          <p:cNvPr id="36865" name="Espace réservé du pied de page 4">
            <a:extLst>
              <a:ext uri="{FF2B5EF4-FFF2-40B4-BE49-F238E27FC236}">
                <a16:creationId xmlns:a16="http://schemas.microsoft.com/office/drawing/2014/main" id="{D29C9006-8F90-4EF4-A0D9-1087D3ED11DA}"/>
              </a:ext>
            </a:extLst>
          </p:cNvPr>
          <p:cNvSpPr>
            <a:spLocks noGrp="1"/>
          </p:cNvSpPr>
          <p:nvPr>
            <p:ph type="ftr" sz="quarter" idx="11"/>
          </p:nvPr>
        </p:nvSpPr>
        <p:spPr>
          <a:xfrm>
            <a:off x="9006840" y="6266001"/>
            <a:ext cx="3185160" cy="342900"/>
          </a:xfrm>
        </p:spPr>
        <p:txBody>
          <a:bodyPr/>
          <a:lstStyle/>
          <a:p>
            <a:pPr algn="l">
              <a:defRPr/>
            </a:pPr>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
        <p:nvSpPr>
          <p:cNvPr id="36874" name="Text Box 7">
            <a:extLst>
              <a:ext uri="{FF2B5EF4-FFF2-40B4-BE49-F238E27FC236}">
                <a16:creationId xmlns:a16="http://schemas.microsoft.com/office/drawing/2014/main" id="{4F4B37FE-83D9-4E49-A150-93A498B6ACE6}"/>
              </a:ext>
            </a:extLst>
          </p:cNvPr>
          <p:cNvSpPr txBox="1">
            <a:spLocks noChangeArrowheads="1"/>
          </p:cNvSpPr>
          <p:nvPr/>
        </p:nvSpPr>
        <p:spPr bwMode="auto">
          <a:xfrm>
            <a:off x="5772149" y="4292600"/>
            <a:ext cx="1622563" cy="1384995"/>
          </a:xfrm>
          <a:prstGeom prst="rect">
            <a:avLst/>
          </a:prstGeom>
          <a:noFill/>
          <a:ln w="9525">
            <a:noFill/>
            <a:miter lim="800000"/>
            <a:headEnd/>
            <a:tailEnd/>
          </a:ln>
        </p:spPr>
        <p:txBody>
          <a:bodyPr wrap="square">
            <a:spAutoFit/>
          </a:bodyPr>
          <a:lstStyle/>
          <a:p>
            <a:pPr algn="ctr">
              <a:spcBef>
                <a:spcPct val="50000"/>
              </a:spcBef>
              <a:defRPr/>
            </a:pPr>
            <a:r>
              <a:rPr lang="fr-FR" sz="1400" dirty="0"/>
              <a:t>De l’Auriculothérapie à l’</a:t>
            </a:r>
            <a:r>
              <a:rPr lang="fr-FR" sz="1400" dirty="0" err="1"/>
              <a:t>Auriculomédecine</a:t>
            </a:r>
            <a:endParaRPr lang="fr-FR" sz="1400" dirty="0"/>
          </a:p>
          <a:p>
            <a:pPr algn="ctr">
              <a:spcBef>
                <a:spcPct val="50000"/>
              </a:spcBef>
              <a:defRPr/>
            </a:pPr>
            <a:r>
              <a:rPr lang="fr-FR" sz="1400" dirty="0"/>
              <a:t>1981</a:t>
            </a:r>
          </a:p>
          <a:p>
            <a:pPr algn="ctr">
              <a:spcBef>
                <a:spcPct val="50000"/>
              </a:spcBef>
              <a:defRPr/>
            </a:pPr>
            <a:r>
              <a:rPr lang="fr-FR" sz="1400" dirty="0"/>
              <a:t>PFM Nogier</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31BAD49-A729-4F0E-AD6B-BA395F418A3B}"/>
              </a:ext>
            </a:extLst>
          </p:cNvPr>
          <p:cNvSpPr>
            <a:spLocks noGrp="1"/>
          </p:cNvSpPr>
          <p:nvPr>
            <p:ph type="ftr" sz="quarter" idx="11"/>
          </p:nvPr>
        </p:nvSpPr>
        <p:spPr>
          <a:xfrm>
            <a:off x="8077200" y="6223828"/>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6D6BBD49-5610-4587-8897-4F8CA90397A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592" t="13851" r="11848" b="20777"/>
          <a:stretch/>
        </p:blipFill>
        <p:spPr>
          <a:xfrm>
            <a:off x="781878" y="269046"/>
            <a:ext cx="10173746" cy="5652081"/>
          </a:xfrm>
          <a:prstGeom prst="rect">
            <a:avLst/>
          </a:prstGeom>
        </p:spPr>
      </p:pic>
      <p:sp>
        <p:nvSpPr>
          <p:cNvPr id="5" name="ZoneTexte 4">
            <a:extLst>
              <a:ext uri="{FF2B5EF4-FFF2-40B4-BE49-F238E27FC236}">
                <a16:creationId xmlns:a16="http://schemas.microsoft.com/office/drawing/2014/main" id="{94522792-1294-4AB9-BC31-71F11E588C2D}"/>
              </a:ext>
            </a:extLst>
          </p:cNvPr>
          <p:cNvSpPr txBox="1"/>
          <p:nvPr/>
        </p:nvSpPr>
        <p:spPr>
          <a:xfrm>
            <a:off x="1974574" y="828261"/>
            <a:ext cx="3074504" cy="369332"/>
          </a:xfrm>
          <a:prstGeom prst="rect">
            <a:avLst/>
          </a:prstGeom>
          <a:noFill/>
        </p:spPr>
        <p:txBody>
          <a:bodyPr wrap="square" rtlCol="0">
            <a:spAutoFit/>
          </a:bodyPr>
          <a:lstStyle/>
          <a:p>
            <a:r>
              <a:rPr lang="fr-FR" dirty="0"/>
              <a:t>K44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a:t>
            </a:r>
            <a:r>
              <a:rPr lang="fr-FR" dirty="0">
                <a:solidFill>
                  <a:prstClr val="black"/>
                </a:solidFill>
                <a:latin typeface="Calibri" panose="020F0502020204030204"/>
              </a:rPr>
              <a:t>3</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dirty="0"/>
              <a:t>+L410 (endoderme)</a:t>
            </a:r>
          </a:p>
        </p:txBody>
      </p:sp>
    </p:spTree>
    <p:extLst>
      <p:ext uri="{BB962C8B-B14F-4D97-AF65-F5344CB8AC3E}">
        <p14:creationId xmlns:p14="http://schemas.microsoft.com/office/powerpoint/2010/main" val="4221779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13819FD-46BB-492E-BAEE-FE4E1A3D2D33}"/>
              </a:ext>
            </a:extLst>
          </p:cNvPr>
          <p:cNvSpPr>
            <a:spLocks noGrp="1"/>
          </p:cNvSpPr>
          <p:nvPr>
            <p:ph type="ftr" sz="quarter" idx="11"/>
          </p:nvPr>
        </p:nvSpPr>
        <p:spPr>
          <a:xfrm>
            <a:off x="8077200" y="629008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7F929527-B518-4CBB-B4A5-B9C5C75AB1A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12" t="6603" r="23990" b="21294"/>
          <a:stretch/>
        </p:blipFill>
        <p:spPr>
          <a:xfrm>
            <a:off x="1465310" y="-405850"/>
            <a:ext cx="9261380" cy="6508928"/>
          </a:xfrm>
          <a:prstGeom prst="rect">
            <a:avLst/>
          </a:prstGeom>
        </p:spPr>
      </p:pic>
    </p:spTree>
    <p:extLst>
      <p:ext uri="{BB962C8B-B14F-4D97-AF65-F5344CB8AC3E}">
        <p14:creationId xmlns:p14="http://schemas.microsoft.com/office/powerpoint/2010/main" val="4291117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F6DC4ED-0870-4AA3-8CC6-763A7028195A}"/>
              </a:ext>
            </a:extLst>
          </p:cNvPr>
          <p:cNvSpPr>
            <a:spLocks noGrp="1"/>
          </p:cNvSpPr>
          <p:nvPr>
            <p:ph type="ftr" sz="quarter" idx="11"/>
          </p:nvPr>
        </p:nvSpPr>
        <p:spPr>
          <a:xfrm>
            <a:off x="8077200" y="6356350"/>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1BF74CA9-908C-48F2-94DC-008C256627BC}"/>
              </a:ext>
            </a:extLst>
          </p:cNvPr>
          <p:cNvPicPr>
            <a:picLocks noChangeAspect="1"/>
          </p:cNvPicPr>
          <p:nvPr/>
        </p:nvPicPr>
        <p:blipFill>
          <a:blip r:embed="rId2">
            <a:lum bright="-20000" contrast="40000"/>
            <a:extLst>
              <a:ext uri="{28A0092B-C50C-407E-A947-70E740481C1C}">
                <a14:useLocalDpi xmlns:a14="http://schemas.microsoft.com/office/drawing/2010/main" val="0"/>
              </a:ext>
            </a:extLst>
          </a:blip>
          <a:stretch>
            <a:fillRect/>
          </a:stretch>
        </p:blipFill>
        <p:spPr>
          <a:xfrm>
            <a:off x="678551" y="817"/>
            <a:ext cx="10384325" cy="6355533"/>
          </a:xfrm>
          <a:prstGeom prst="rect">
            <a:avLst/>
          </a:prstGeom>
        </p:spPr>
      </p:pic>
    </p:spTree>
    <p:extLst>
      <p:ext uri="{BB962C8B-B14F-4D97-AF65-F5344CB8AC3E}">
        <p14:creationId xmlns:p14="http://schemas.microsoft.com/office/powerpoint/2010/main" val="3201285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0D18D078-F950-46C0-A4A0-CF81C232E1EB}"/>
              </a:ext>
            </a:extLst>
          </p:cNvPr>
          <p:cNvSpPr>
            <a:spLocks noGrp="1"/>
          </p:cNvSpPr>
          <p:nvPr>
            <p:ph type="title"/>
          </p:nvPr>
        </p:nvSpPr>
        <p:spPr>
          <a:xfrm>
            <a:off x="1225769" y="272752"/>
            <a:ext cx="11004331" cy="1754831"/>
          </a:xfrm>
        </p:spPr>
        <p:txBody>
          <a:bodyPr>
            <a:normAutofit fontScale="90000"/>
          </a:bodyPr>
          <a:lstStyle/>
          <a:p>
            <a:r>
              <a:rPr lang="fr-FR" dirty="0"/>
              <a:t>   </a:t>
            </a:r>
            <a:r>
              <a:rPr lang="fr-FR" sz="2700" b="1" dirty="0"/>
              <a:t>AT tissulaire </a:t>
            </a:r>
            <a:r>
              <a:rPr lang="fr-FR" sz="2700" b="1" dirty="0" err="1"/>
              <a:t>ecto</a:t>
            </a:r>
            <a:r>
              <a:rPr lang="fr-FR" sz="2700" b="1" dirty="0"/>
              <a:t> ou méso + foie</a:t>
            </a:r>
            <a:br>
              <a:rPr lang="fr-FR" sz="2700" b="1" dirty="0"/>
            </a:br>
            <a:r>
              <a:rPr lang="fr-FR" sz="2700" b="1" dirty="0"/>
              <a:t> </a:t>
            </a:r>
            <a:br>
              <a:rPr lang="fr-FR" sz="2700" dirty="0"/>
            </a:br>
            <a:r>
              <a:rPr lang="fr-FR" sz="2700" dirty="0"/>
              <a:t>                        </a:t>
            </a:r>
            <a:r>
              <a:rPr lang="fr-FR" sz="2700" b="1" dirty="0"/>
              <a:t>Détection :  rien.</a:t>
            </a:r>
            <a:br>
              <a:rPr lang="fr-FR" sz="2700" dirty="0"/>
            </a:br>
            <a:r>
              <a:rPr lang="fr-FR" sz="2700" dirty="0"/>
              <a:t>         </a:t>
            </a:r>
            <a:r>
              <a:rPr lang="fr-FR" sz="2700" b="1" dirty="0"/>
              <a:t>Les AT  </a:t>
            </a:r>
            <a:r>
              <a:rPr lang="fr-FR" sz="2700" b="1" dirty="0" err="1"/>
              <a:t>ecto</a:t>
            </a:r>
            <a:r>
              <a:rPr lang="fr-FR" sz="2700" b="1" dirty="0"/>
              <a:t> / endo / méso imposent leur action (hiérarchie des tests)</a:t>
            </a:r>
            <a:br>
              <a:rPr lang="fr-FR" sz="2700" b="1" dirty="0"/>
            </a:br>
            <a:r>
              <a:rPr lang="fr-FR" sz="3200" dirty="0"/>
              <a:t>   </a:t>
            </a:r>
            <a:endParaRPr lang="fr-FR" u="sng" dirty="0"/>
          </a:p>
        </p:txBody>
      </p:sp>
      <p:sp>
        <p:nvSpPr>
          <p:cNvPr id="2" name="Espace réservé du pied de page 1">
            <a:extLst>
              <a:ext uri="{FF2B5EF4-FFF2-40B4-BE49-F238E27FC236}">
                <a16:creationId xmlns:a16="http://schemas.microsoft.com/office/drawing/2014/main" id="{A72E118B-9CC3-4DFC-8129-5D7320463C51}"/>
              </a:ext>
            </a:extLst>
          </p:cNvPr>
          <p:cNvSpPr>
            <a:spLocks noGrp="1"/>
          </p:cNvSpPr>
          <p:nvPr>
            <p:ph type="ftr" sz="quarter" idx="11"/>
          </p:nvPr>
        </p:nvSpPr>
        <p:spPr>
          <a:xfrm>
            <a:off x="8077200" y="635635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5" name="Image 4">
            <a:extLst>
              <a:ext uri="{FF2B5EF4-FFF2-40B4-BE49-F238E27FC236}">
                <a16:creationId xmlns:a16="http://schemas.microsoft.com/office/drawing/2014/main" id="{5A4A563E-52CF-4BD3-9671-6BE30ED30FE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1429"/>
          <a:stretch/>
        </p:blipFill>
        <p:spPr>
          <a:xfrm>
            <a:off x="6463094" y="2175641"/>
            <a:ext cx="2947606" cy="4180709"/>
          </a:xfrm>
          <a:prstGeom prst="rect">
            <a:avLst/>
          </a:prstGeom>
        </p:spPr>
      </p:pic>
      <p:pic>
        <p:nvPicPr>
          <p:cNvPr id="7" name="Image 6">
            <a:extLst>
              <a:ext uri="{FF2B5EF4-FFF2-40B4-BE49-F238E27FC236}">
                <a16:creationId xmlns:a16="http://schemas.microsoft.com/office/drawing/2014/main" id="{91296BFC-2463-4AE1-A2C8-FEC80BBEED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781300" y="2175641"/>
            <a:ext cx="2827507" cy="4180709"/>
          </a:xfrm>
          <a:prstGeom prst="rect">
            <a:avLst/>
          </a:prstGeom>
        </p:spPr>
      </p:pic>
      <p:pic>
        <p:nvPicPr>
          <p:cNvPr id="9" name="Image 8">
            <a:extLst>
              <a:ext uri="{FF2B5EF4-FFF2-40B4-BE49-F238E27FC236}">
                <a16:creationId xmlns:a16="http://schemas.microsoft.com/office/drawing/2014/main" id="{962D4EF2-0FE7-4972-BF47-526368570999}"/>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2399" y="14867"/>
            <a:ext cx="1358349" cy="179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876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08A40E5-68F2-4915-95D7-B6755D229C8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22" t="11854" r="6855" b="24693"/>
          <a:stretch/>
        </p:blipFill>
        <p:spPr>
          <a:xfrm>
            <a:off x="995987" y="0"/>
            <a:ext cx="10200025" cy="6592989"/>
          </a:xfrm>
          <a:prstGeom prst="rect">
            <a:avLst/>
          </a:prstGeom>
        </p:spPr>
      </p:pic>
      <p:sp>
        <p:nvSpPr>
          <p:cNvPr id="2" name="Espace réservé du pied de page 1">
            <a:extLst>
              <a:ext uri="{FF2B5EF4-FFF2-40B4-BE49-F238E27FC236}">
                <a16:creationId xmlns:a16="http://schemas.microsoft.com/office/drawing/2014/main" id="{8CE2F11E-E73F-4A4A-820C-882CD85AC013}"/>
              </a:ext>
            </a:extLst>
          </p:cNvPr>
          <p:cNvSpPr>
            <a:spLocks noGrp="1"/>
          </p:cNvSpPr>
          <p:nvPr>
            <p:ph type="ftr" sz="quarter" idx="11"/>
          </p:nvPr>
        </p:nvSpPr>
        <p:spPr>
          <a:xfrm>
            <a:off x="8077200" y="6339989"/>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642038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CC4EBD2-8C2B-4C73-9F6E-7DC0F0F3E9CA}"/>
              </a:ext>
            </a:extLst>
          </p:cNvPr>
          <p:cNvSpPr>
            <a:spLocks noGrp="1"/>
          </p:cNvSpPr>
          <p:nvPr>
            <p:ph type="ftr" sz="quarter" idx="11"/>
          </p:nvPr>
        </p:nvSpPr>
        <p:spPr>
          <a:xfrm>
            <a:off x="8077200" y="6250333"/>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5" name="Image 4">
            <a:extLst>
              <a:ext uri="{FF2B5EF4-FFF2-40B4-BE49-F238E27FC236}">
                <a16:creationId xmlns:a16="http://schemas.microsoft.com/office/drawing/2014/main" id="{49C1227D-D70F-4FB2-BD84-19B9E5EF80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6762" y="325783"/>
            <a:ext cx="10658475" cy="5924550"/>
          </a:xfrm>
          <a:prstGeom prst="rect">
            <a:avLst/>
          </a:prstGeom>
        </p:spPr>
      </p:pic>
    </p:spTree>
    <p:extLst>
      <p:ext uri="{BB962C8B-B14F-4D97-AF65-F5344CB8AC3E}">
        <p14:creationId xmlns:p14="http://schemas.microsoft.com/office/powerpoint/2010/main" val="1681550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DF17B69-C82A-4FA0-92A2-4A5B002BB21A}"/>
              </a:ext>
            </a:extLst>
          </p:cNvPr>
          <p:cNvSpPr txBox="1"/>
          <p:nvPr/>
        </p:nvSpPr>
        <p:spPr>
          <a:xfrm>
            <a:off x="2491410" y="1550504"/>
            <a:ext cx="7686260" cy="3046988"/>
          </a:xfrm>
          <a:prstGeom prst="rect">
            <a:avLst/>
          </a:prstGeom>
          <a:noFill/>
        </p:spPr>
        <p:txBody>
          <a:bodyPr wrap="square">
            <a:spAutoFit/>
          </a:bodyPr>
          <a:lstStyle/>
          <a:p>
            <a:pPr algn="ctr"/>
            <a:r>
              <a:rPr lang="fr-FR" sz="3200" b="1" u="sng" dirty="0">
                <a:solidFill>
                  <a:prstClr val="black"/>
                </a:solidFill>
                <a:latin typeface="Calibri Light" panose="020F0302020204030204"/>
                <a:ea typeface="+mj-ea"/>
                <a:cs typeface="+mj-cs"/>
              </a:rPr>
              <a:t>L</a:t>
            </a:r>
            <a:r>
              <a:rPr kumimoji="0" lang="fr-FR" sz="3200" b="1" i="0" u="sng" strike="noStrike" kern="1200" cap="none" spc="0" normalizeH="0" baseline="0" noProof="0" dirty="0">
                <a:ln>
                  <a:noFill/>
                </a:ln>
                <a:solidFill>
                  <a:prstClr val="black"/>
                </a:solidFill>
                <a:effectLst/>
                <a:uLnTx/>
                <a:uFillTx/>
                <a:latin typeface="Calibri Light" panose="020F0302020204030204"/>
                <a:ea typeface="+mj-ea"/>
                <a:cs typeface="+mj-cs"/>
              </a:rPr>
              <a:t>e foie est représenté  sur 3 zones en fonction des territoires T1, T2, T3  </a:t>
            </a:r>
          </a:p>
          <a:p>
            <a:pPr algn="ctr"/>
            <a:endParaRPr kumimoji="0" lang="fr-FR" sz="3200" b="1" i="0" u="sng" strike="noStrike" kern="1200" cap="none" spc="0" normalizeH="0" baseline="0" noProof="0" dirty="0">
              <a:ln>
                <a:noFill/>
              </a:ln>
              <a:solidFill>
                <a:prstClr val="black"/>
              </a:solidFill>
              <a:effectLst/>
              <a:uLnTx/>
              <a:uFillTx/>
              <a:latin typeface="Calibri Light" panose="020F0302020204030204"/>
              <a:ea typeface="+mj-ea"/>
              <a:cs typeface="+mj-cs"/>
            </a:endParaRPr>
          </a:p>
          <a:p>
            <a:pPr algn="ctr"/>
            <a:r>
              <a:rPr kumimoji="0" lang="fr-FR" sz="3200" b="1" i="0" u="sng" strike="noStrike" kern="1200" cap="none" spc="0" normalizeH="0" baseline="0" noProof="0" dirty="0">
                <a:ln>
                  <a:noFill/>
                </a:ln>
                <a:solidFill>
                  <a:prstClr val="black"/>
                </a:solidFill>
                <a:effectLst/>
                <a:uLnTx/>
                <a:uFillTx/>
                <a:latin typeface="Calibri Light" panose="020F0302020204030204"/>
                <a:ea typeface="+mj-ea"/>
                <a:cs typeface="+mj-cs"/>
              </a:rPr>
              <a:t>mais aussi de leur positionnement avec les phases 1 (fœtus renversé) , 2 (homme droit ), 3 (homme horizontal</a:t>
            </a:r>
            <a:r>
              <a:rPr kumimoji="0" lang="fr-FR" sz="3200" b="0" i="0" u="sng" strike="noStrike" kern="1200" cap="none" spc="0" normalizeH="0" baseline="0" noProof="0" dirty="0">
                <a:ln>
                  <a:noFill/>
                </a:ln>
                <a:solidFill>
                  <a:prstClr val="black"/>
                </a:solidFill>
                <a:effectLst/>
                <a:uLnTx/>
                <a:uFillTx/>
                <a:latin typeface="Calibri Light" panose="020F0302020204030204"/>
                <a:ea typeface="+mj-ea"/>
                <a:cs typeface="+mj-cs"/>
              </a:rPr>
              <a:t>). </a:t>
            </a:r>
            <a:endParaRPr lang="fr-FR" dirty="0"/>
          </a:p>
        </p:txBody>
      </p:sp>
      <p:sp>
        <p:nvSpPr>
          <p:cNvPr id="2" name="Espace réservé du pied de page 1">
            <a:extLst>
              <a:ext uri="{FF2B5EF4-FFF2-40B4-BE49-F238E27FC236}">
                <a16:creationId xmlns:a16="http://schemas.microsoft.com/office/drawing/2014/main" id="{87EBDB96-1806-4019-88BA-47D9F1F9686A}"/>
              </a:ext>
            </a:extLst>
          </p:cNvPr>
          <p:cNvSpPr>
            <a:spLocks noGrp="1"/>
          </p:cNvSpPr>
          <p:nvPr>
            <p:ph type="ftr" sz="quarter" idx="11"/>
          </p:nvPr>
        </p:nvSpPr>
        <p:spPr>
          <a:xfrm>
            <a:off x="8077200" y="6276837"/>
            <a:ext cx="4114800" cy="365125"/>
          </a:xfrm>
        </p:spPr>
        <p:txBody>
          <a:bodyPr/>
          <a:lstStyle/>
          <a:p>
            <a:r>
              <a:rPr lang="en-US"/>
              <a:t>B. Julienne - A. Mallard (in memoriam) - P. Becu - M. LeBel   Symposium Lyon - 5&amp;6 juin 2021</a:t>
            </a:r>
            <a:endParaRPr lang="fr-FR" dirty="0"/>
          </a:p>
        </p:txBody>
      </p:sp>
    </p:spTree>
    <p:extLst>
      <p:ext uri="{BB962C8B-B14F-4D97-AF65-F5344CB8AC3E}">
        <p14:creationId xmlns:p14="http://schemas.microsoft.com/office/powerpoint/2010/main" val="1351222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3E49539-D726-4AB5-B096-7762322D6BAF}"/>
              </a:ext>
            </a:extLst>
          </p:cNvPr>
          <p:cNvSpPr>
            <a:spLocks noGrp="1"/>
          </p:cNvSpPr>
          <p:nvPr>
            <p:ph type="ftr" sz="quarter" idx="11"/>
          </p:nvPr>
        </p:nvSpPr>
        <p:spPr>
          <a:xfrm>
            <a:off x="8077200" y="619732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5" name="Image 4">
            <a:extLst>
              <a:ext uri="{FF2B5EF4-FFF2-40B4-BE49-F238E27FC236}">
                <a16:creationId xmlns:a16="http://schemas.microsoft.com/office/drawing/2014/main" id="{673E72A7-7530-4A34-A702-84B24F59A35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16652" y="-57208"/>
            <a:ext cx="11900007" cy="6254532"/>
          </a:xfrm>
          <a:prstGeom prst="rect">
            <a:avLst/>
          </a:prstGeom>
        </p:spPr>
      </p:pic>
    </p:spTree>
    <p:extLst>
      <p:ext uri="{BB962C8B-B14F-4D97-AF65-F5344CB8AC3E}">
        <p14:creationId xmlns:p14="http://schemas.microsoft.com/office/powerpoint/2010/main" val="997553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EFA6A86-DD86-4070-AC92-A0BE32415B99}"/>
              </a:ext>
            </a:extLst>
          </p:cNvPr>
          <p:cNvSpPr>
            <a:spLocks noGrp="1"/>
          </p:cNvSpPr>
          <p:nvPr>
            <p:ph type="ftr" sz="quarter" idx="11"/>
          </p:nvPr>
        </p:nvSpPr>
        <p:spPr>
          <a:xfrm>
            <a:off x="8077200" y="6408087"/>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65A19209-6C55-41B7-99E1-AE28C1E976F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0921" y="136525"/>
            <a:ext cx="11745158" cy="6086722"/>
          </a:xfrm>
          <a:prstGeom prst="rect">
            <a:avLst/>
          </a:prstGeom>
        </p:spPr>
      </p:pic>
    </p:spTree>
    <p:extLst>
      <p:ext uri="{BB962C8B-B14F-4D97-AF65-F5344CB8AC3E}">
        <p14:creationId xmlns:p14="http://schemas.microsoft.com/office/powerpoint/2010/main" val="4007707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36DA85E-ED59-4CAA-83D1-750CF54A167D}"/>
              </a:ext>
            </a:extLst>
          </p:cNvPr>
          <p:cNvSpPr>
            <a:spLocks noGrp="1"/>
          </p:cNvSpPr>
          <p:nvPr>
            <p:ph type="ftr" sz="quarter" idx="11"/>
          </p:nvPr>
        </p:nvSpPr>
        <p:spPr>
          <a:xfrm>
            <a:off x="8077200" y="6343098"/>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B9C72C88-34ED-45A7-B089-BEE31BDF928F}"/>
              </a:ext>
            </a:extLst>
          </p:cNvPr>
          <p:cNvPicPr>
            <a:picLocks noChangeAspect="1"/>
          </p:cNvPicPr>
          <p:nvPr/>
        </p:nvPicPr>
        <p:blipFill rotWithShape="1">
          <a:blip r:embed="rId2">
            <a:extLst>
              <a:ext uri="{28A0092B-C50C-407E-A947-70E740481C1C}">
                <a14:useLocalDpi xmlns:a14="http://schemas.microsoft.com/office/drawing/2010/main" val="0"/>
              </a:ext>
            </a:extLst>
          </a:blip>
          <a:srcRect l="-96"/>
          <a:stretch/>
        </p:blipFill>
        <p:spPr>
          <a:xfrm>
            <a:off x="177553" y="-71022"/>
            <a:ext cx="11836893" cy="6320902"/>
          </a:xfrm>
          <a:prstGeom prst="rect">
            <a:avLst/>
          </a:prstGeom>
        </p:spPr>
      </p:pic>
    </p:spTree>
    <p:extLst>
      <p:ext uri="{BB962C8B-B14F-4D97-AF65-F5344CB8AC3E}">
        <p14:creationId xmlns:p14="http://schemas.microsoft.com/office/powerpoint/2010/main" val="299043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Image 11">
            <a:extLst>
              <a:ext uri="{FF2B5EF4-FFF2-40B4-BE49-F238E27FC236}">
                <a16:creationId xmlns:a16="http://schemas.microsoft.com/office/drawing/2014/main" id="{C5D048B1-8156-48AA-8EAA-F7FBEAB4E5B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77564" y="572995"/>
            <a:ext cx="2417764" cy="219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re 1">
            <a:extLst>
              <a:ext uri="{FF2B5EF4-FFF2-40B4-BE49-F238E27FC236}">
                <a16:creationId xmlns:a16="http://schemas.microsoft.com/office/drawing/2014/main" id="{9BCE2E1C-5CDF-4B54-AABF-E32BE6E54D78}"/>
              </a:ext>
            </a:extLst>
          </p:cNvPr>
          <p:cNvSpPr>
            <a:spLocks noGrp="1" noChangeArrowheads="1"/>
          </p:cNvSpPr>
          <p:nvPr>
            <p:ph type="title"/>
          </p:nvPr>
        </p:nvSpPr>
        <p:spPr>
          <a:xfrm>
            <a:off x="297346" y="146050"/>
            <a:ext cx="7886700" cy="746125"/>
          </a:xfrm>
        </p:spPr>
        <p:txBody>
          <a:bodyPr>
            <a:normAutofit fontScale="90000"/>
          </a:bodyPr>
          <a:lstStyle/>
          <a:p>
            <a:pPr algn="ctr" eaLnBrk="1" hangingPunct="1"/>
            <a:r>
              <a:rPr lang="fr-FR" altLang="fr-FR" sz="2400" dirty="0" err="1"/>
              <a:t>Auriculomédecine</a:t>
            </a:r>
            <a:r>
              <a:rPr lang="fr-FR" altLang="fr-FR" sz="2400" dirty="0"/>
              <a:t> n°4, Juillet 1976. Aires réflexes du pavillon.</a:t>
            </a:r>
            <a:br>
              <a:rPr lang="fr-FR" altLang="fr-FR" sz="2400" dirty="0"/>
            </a:br>
            <a:endParaRPr lang="fr-FR" altLang="fr-FR" sz="2400" dirty="0"/>
          </a:p>
        </p:txBody>
      </p:sp>
      <p:pic>
        <p:nvPicPr>
          <p:cNvPr id="15363" name="Espace réservé du contenu 2">
            <a:extLst>
              <a:ext uri="{FF2B5EF4-FFF2-40B4-BE49-F238E27FC236}">
                <a16:creationId xmlns:a16="http://schemas.microsoft.com/office/drawing/2014/main" id="{CBE40C7F-7A03-411C-93C4-AE0A671F83D7}"/>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2463577" y="616167"/>
            <a:ext cx="2508250" cy="2309813"/>
          </a:xfrm>
        </p:spPr>
      </p:pic>
      <p:pic>
        <p:nvPicPr>
          <p:cNvPr id="15364" name="Espace réservé du contenu 9">
            <a:extLst>
              <a:ext uri="{FF2B5EF4-FFF2-40B4-BE49-F238E27FC236}">
                <a16:creationId xmlns:a16="http://schemas.microsoft.com/office/drawing/2014/main" id="{CEE0414D-1817-4D69-9FE8-A4B6DEF2F9E5}"/>
              </a:ext>
            </a:extLst>
          </p:cNvPr>
          <p:cNvPicPr>
            <a:picLocks noGrp="1" noChangeAspect="1" noChangeArrowheads="1"/>
          </p:cNvPicPr>
          <p:nvPr>
            <p:ph sz="half" idx="2"/>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6877832" y="519112"/>
            <a:ext cx="5251191" cy="5899152"/>
          </a:xfrm>
        </p:spPr>
      </p:pic>
      <p:sp>
        <p:nvSpPr>
          <p:cNvPr id="5" name="Espace réservé du pied de page 4">
            <a:extLst>
              <a:ext uri="{FF2B5EF4-FFF2-40B4-BE49-F238E27FC236}">
                <a16:creationId xmlns:a16="http://schemas.microsoft.com/office/drawing/2014/main" id="{CA5F3508-072C-47C1-9DEE-F5121D86CA47}"/>
              </a:ext>
            </a:extLst>
          </p:cNvPr>
          <p:cNvSpPr>
            <a:spLocks noGrp="1"/>
          </p:cNvSpPr>
          <p:nvPr>
            <p:ph type="ftr" sz="quarter" idx="11"/>
          </p:nvPr>
        </p:nvSpPr>
        <p:spPr>
          <a:xfrm>
            <a:off x="7981950" y="6418264"/>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15368" name="Image 13">
            <a:extLst>
              <a:ext uri="{FF2B5EF4-FFF2-40B4-BE49-F238E27FC236}">
                <a16:creationId xmlns:a16="http://schemas.microsoft.com/office/drawing/2014/main" id="{68CFD459-BBDD-42D6-9126-668CA3A5B3F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32752" y="2745220"/>
            <a:ext cx="5425956" cy="403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Image 2">
            <a:extLst>
              <a:ext uri="{FF2B5EF4-FFF2-40B4-BE49-F238E27FC236}">
                <a16:creationId xmlns:a16="http://schemas.microsoft.com/office/drawing/2014/main" id="{B8082A1E-FC6A-490D-8873-1EEDD365DC87}"/>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1414" y="616167"/>
            <a:ext cx="182086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2F31A79-F553-4C5F-B070-1BC80FCBE917}"/>
              </a:ext>
            </a:extLst>
          </p:cNvPr>
          <p:cNvSpPr>
            <a:spLocks noGrp="1"/>
          </p:cNvSpPr>
          <p:nvPr>
            <p:ph type="title"/>
          </p:nvPr>
        </p:nvSpPr>
        <p:spPr>
          <a:xfrm>
            <a:off x="1735399" y="603682"/>
            <a:ext cx="8667558" cy="5175326"/>
          </a:xfrm>
        </p:spPr>
        <p:txBody>
          <a:bodyPr>
            <a:normAutofit/>
          </a:bodyPr>
          <a:lstStyle/>
          <a:p>
            <a:r>
              <a:rPr lang="fr-FR" dirty="0"/>
              <a:t>  EST-CE LA ZONE  DU FOIE ORGANE ?</a:t>
            </a:r>
            <a:br>
              <a:rPr lang="fr-FR" dirty="0"/>
            </a:br>
            <a:br>
              <a:rPr lang="fr-FR" dirty="0"/>
            </a:br>
            <a:r>
              <a:rPr lang="fr-FR" dirty="0"/>
              <a:t>  </a:t>
            </a:r>
            <a:r>
              <a:rPr lang="fr-FR" sz="2700" dirty="0"/>
              <a:t>Nécessité d’avoir :</a:t>
            </a:r>
            <a:br>
              <a:rPr lang="fr-FR" sz="2700" dirty="0"/>
            </a:br>
            <a:br>
              <a:rPr lang="fr-FR" sz="2700" dirty="0"/>
            </a:br>
            <a:r>
              <a:rPr lang="fr-FR" sz="2700" dirty="0"/>
              <a:t>&gt; un filtre couleur en rapport l’organe Lee 106  ou tissulaire (interdit) ou l’endoderme Lee 410.</a:t>
            </a:r>
            <a:br>
              <a:rPr lang="fr-FR" sz="2700" dirty="0"/>
            </a:br>
            <a:br>
              <a:rPr lang="fr-FR" sz="2700" dirty="0"/>
            </a:br>
            <a:r>
              <a:rPr lang="fr-FR" sz="2700" dirty="0"/>
              <a:t>&gt;Les filtres couleurs de phases </a:t>
            </a:r>
          </a:p>
        </p:txBody>
      </p:sp>
      <p:sp>
        <p:nvSpPr>
          <p:cNvPr id="3" name="Espace réservé du pied de page 2">
            <a:extLst>
              <a:ext uri="{FF2B5EF4-FFF2-40B4-BE49-F238E27FC236}">
                <a16:creationId xmlns:a16="http://schemas.microsoft.com/office/drawing/2014/main" id="{66C9F159-5F02-410E-9B47-3735BFF1D1E7}"/>
              </a:ext>
            </a:extLst>
          </p:cNvPr>
          <p:cNvSpPr>
            <a:spLocks noGrp="1"/>
          </p:cNvSpPr>
          <p:nvPr>
            <p:ph type="ftr" sz="quarter" idx="11"/>
          </p:nvPr>
        </p:nvSpPr>
        <p:spPr>
          <a:xfrm>
            <a:off x="8077200" y="6254318"/>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2020</a:t>
            </a:r>
            <a:endParaRPr lang="fr-FR" altLang="fr-FR" dirty="0"/>
          </a:p>
        </p:txBody>
      </p:sp>
    </p:spTree>
    <p:extLst>
      <p:ext uri="{BB962C8B-B14F-4D97-AF65-F5344CB8AC3E}">
        <p14:creationId xmlns:p14="http://schemas.microsoft.com/office/powerpoint/2010/main" val="3045537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2769501-CC5E-4DFB-9EDC-A498B89312E8}"/>
              </a:ext>
            </a:extLst>
          </p:cNvPr>
          <p:cNvSpPr>
            <a:spLocks noGrp="1"/>
          </p:cNvSpPr>
          <p:nvPr>
            <p:ph type="ftr" sz="quarter" idx="11"/>
          </p:nvPr>
        </p:nvSpPr>
        <p:spPr>
          <a:xfrm>
            <a:off x="8077200" y="6292276"/>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4" name="Image 3">
            <a:extLst>
              <a:ext uri="{FF2B5EF4-FFF2-40B4-BE49-F238E27FC236}">
                <a16:creationId xmlns:a16="http://schemas.microsoft.com/office/drawing/2014/main" id="{F2D60F36-8DA0-417C-A089-F596D92FB61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897" t="7762" r="20875" b="5434"/>
          <a:stretch/>
        </p:blipFill>
        <p:spPr>
          <a:xfrm rot="5400000">
            <a:off x="2571563" y="-2400512"/>
            <a:ext cx="6263320" cy="1112225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CA8F94-35CE-4B59-AF8D-1985F7C4C742}"/>
              </a:ext>
            </a:extLst>
          </p:cNvPr>
          <p:cNvSpPr txBox="1"/>
          <p:nvPr/>
        </p:nvSpPr>
        <p:spPr>
          <a:xfrm>
            <a:off x="2332125" y="1543624"/>
            <a:ext cx="7690764" cy="4849917"/>
          </a:xfrm>
          <a:prstGeom prst="rect">
            <a:avLst/>
          </a:prstGeom>
          <a:noFill/>
        </p:spPr>
        <p:txBody>
          <a:bodyPr wrap="square">
            <a:spAutoFit/>
          </a:bodyPr>
          <a:lstStyle/>
          <a:p>
            <a:pPr>
              <a:lnSpc>
                <a:spcPct val="80000"/>
              </a:lnSpc>
              <a:defRPr/>
            </a:pPr>
            <a:r>
              <a:rPr lang="fr-FR" altLang="fr-FR" sz="2000" dirty="0"/>
              <a:t>La pose se fait en respiration normale (phase inspiratoire de préférence)</a:t>
            </a:r>
          </a:p>
          <a:p>
            <a:pPr>
              <a:lnSpc>
                <a:spcPct val="80000"/>
              </a:lnSpc>
              <a:defRPr/>
            </a:pPr>
            <a:endParaRPr lang="fr-FR" altLang="fr-FR" sz="2000" dirty="0"/>
          </a:p>
          <a:p>
            <a:pPr>
              <a:lnSpc>
                <a:spcPct val="80000"/>
              </a:lnSpc>
              <a:defRPr/>
            </a:pPr>
            <a:r>
              <a:rPr lang="fr-FR" altLang="fr-FR" sz="2000" dirty="0"/>
              <a:t>Pour les zones d’Organe</a:t>
            </a:r>
          </a:p>
          <a:p>
            <a:pPr lvl="1">
              <a:lnSpc>
                <a:spcPct val="80000"/>
              </a:lnSpc>
              <a:defRPr/>
            </a:pPr>
            <a:r>
              <a:rPr lang="fr-FR" altLang="fr-FR" dirty="0"/>
              <a:t>Pose de l’extrait d’organe ou sa couleur </a:t>
            </a:r>
            <a:r>
              <a:rPr lang="fr-FR" altLang="fr-FR" sz="1400" dirty="0"/>
              <a:t>(L106 pour le foie)</a:t>
            </a:r>
            <a:r>
              <a:rPr lang="fr-FR" altLang="fr-FR" dirty="0"/>
              <a:t> </a:t>
            </a:r>
          </a:p>
          <a:p>
            <a:pPr marL="457200" lvl="1" indent="0">
              <a:lnSpc>
                <a:spcPct val="80000"/>
              </a:lnSpc>
              <a:buNone/>
              <a:defRPr/>
            </a:pPr>
            <a:r>
              <a:rPr lang="fr-FR" altLang="fr-FR" dirty="0"/>
              <a:t>	: une zone d'organe par phase</a:t>
            </a:r>
          </a:p>
          <a:p>
            <a:pPr>
              <a:lnSpc>
                <a:spcPct val="80000"/>
              </a:lnSpc>
              <a:defRPr/>
            </a:pPr>
            <a:endParaRPr lang="fr-FR" altLang="fr-FR" sz="2000" dirty="0"/>
          </a:p>
          <a:p>
            <a:pPr>
              <a:lnSpc>
                <a:spcPct val="80000"/>
              </a:lnSpc>
              <a:defRPr/>
            </a:pPr>
            <a:r>
              <a:rPr lang="fr-FR" altLang="fr-FR" sz="2000" dirty="0"/>
              <a:t>Pour les zones de Fonction (qui regroupent les points de traitement)</a:t>
            </a:r>
          </a:p>
          <a:p>
            <a:pPr lvl="1">
              <a:lnSpc>
                <a:spcPct val="80000"/>
              </a:lnSpc>
              <a:defRPr/>
            </a:pPr>
            <a:r>
              <a:rPr lang="fr-FR" altLang="fr-FR" dirty="0"/>
              <a:t>Pose des 3 filtres de phases 1,2 et 3 (zone auricule externe)</a:t>
            </a:r>
          </a:p>
          <a:p>
            <a:pPr lvl="1">
              <a:lnSpc>
                <a:spcPct val="80000"/>
              </a:lnSpc>
              <a:defRPr/>
            </a:pPr>
            <a:r>
              <a:rPr lang="fr-FR" altLang="fr-FR" dirty="0"/>
              <a:t>Pose de l’extrait d’organe ou sa couleur </a:t>
            </a:r>
            <a:r>
              <a:rPr lang="fr-FR" altLang="fr-FR" sz="1400" dirty="0"/>
              <a:t>(L106 pour le foie)</a:t>
            </a:r>
          </a:p>
          <a:p>
            <a:pPr lvl="1">
              <a:lnSpc>
                <a:spcPct val="80000"/>
              </a:lnSpc>
              <a:defRPr/>
            </a:pPr>
            <a:endParaRPr lang="fr-FR" altLang="fr-FR" sz="1400" dirty="0"/>
          </a:p>
          <a:p>
            <a:pPr>
              <a:lnSpc>
                <a:spcPct val="80000"/>
              </a:lnSpc>
              <a:defRPr/>
            </a:pPr>
            <a:r>
              <a:rPr lang="fr-FR" altLang="fr-FR" sz="2000" dirty="0"/>
              <a:t>Pour les zones de points Maîtres</a:t>
            </a:r>
          </a:p>
          <a:p>
            <a:pPr lvl="1">
              <a:lnSpc>
                <a:spcPct val="80000"/>
              </a:lnSpc>
              <a:defRPr/>
            </a:pPr>
            <a:r>
              <a:rPr lang="fr-FR" altLang="fr-FR" dirty="0"/>
              <a:t>Pose des 3 filtres des phases 1, 2 et 3</a:t>
            </a:r>
          </a:p>
          <a:p>
            <a:pPr lvl="1">
              <a:lnSpc>
                <a:spcPct val="80000"/>
              </a:lnSpc>
              <a:defRPr/>
            </a:pPr>
            <a:r>
              <a:rPr lang="fr-FR" altLang="fr-FR" dirty="0"/>
              <a:t>pour la zone du point Maître: pose des filtres correspondant aux principaux éléments anatomiques intervenant dans une même fonction (par exemple, pour le point Maître digestif : foie, pancréas, intestin grêle, gros intestin, vésicule biliaire, duodénum, estomac, hypothalamus, insula)</a:t>
            </a:r>
          </a:p>
          <a:p>
            <a:pPr lvl="1">
              <a:lnSpc>
                <a:spcPct val="80000"/>
              </a:lnSpc>
              <a:defRPr/>
            </a:pPr>
            <a:endParaRPr lang="fr-FR" altLang="fr-FR" dirty="0"/>
          </a:p>
          <a:p>
            <a:pPr lvl="1">
              <a:lnSpc>
                <a:spcPct val="80000"/>
              </a:lnSpc>
              <a:defRPr/>
            </a:pPr>
            <a:r>
              <a:rPr lang="fr-FR" altLang="fr-FR" i="1" dirty="0"/>
              <a:t>Restent à explorer les zones de fonction et les zones de points Maîtres sur la face mastoïdienne (filtres des phases 4, 5 et 6), péri-auriculaire (filtres des phases 7 et 8)</a:t>
            </a:r>
          </a:p>
          <a:p>
            <a:pPr lvl="1">
              <a:lnSpc>
                <a:spcPct val="80000"/>
              </a:lnSpc>
              <a:defRPr/>
            </a:pPr>
            <a:endParaRPr lang="fr-FR" altLang="fr-FR" dirty="0"/>
          </a:p>
        </p:txBody>
      </p:sp>
      <p:sp>
        <p:nvSpPr>
          <p:cNvPr id="5" name="Titre 4">
            <a:extLst>
              <a:ext uri="{FF2B5EF4-FFF2-40B4-BE49-F238E27FC236}">
                <a16:creationId xmlns:a16="http://schemas.microsoft.com/office/drawing/2014/main" id="{D10CFDFA-FB6B-4CA1-9777-1B69CB55A4B3}"/>
              </a:ext>
            </a:extLst>
          </p:cNvPr>
          <p:cNvSpPr>
            <a:spLocks noGrp="1"/>
          </p:cNvSpPr>
          <p:nvPr>
            <p:ph type="title"/>
          </p:nvPr>
        </p:nvSpPr>
        <p:spPr>
          <a:xfrm>
            <a:off x="490331" y="39757"/>
            <a:ext cx="11608293" cy="1325563"/>
          </a:xfrm>
        </p:spPr>
        <p:txBody>
          <a:bodyPr>
            <a:normAutofit fontScale="90000"/>
          </a:bodyPr>
          <a:lstStyle/>
          <a:p>
            <a:pPr algn="ctr">
              <a:lnSpc>
                <a:spcPct val="100000"/>
              </a:lnSpc>
            </a:pPr>
            <a:r>
              <a:rPr lang="fr-FR" sz="2200" b="1" dirty="0"/>
              <a:t>L’étude a d’abord porté uniquement sur la face externe auriculaire (2 ans), et les points de fonction et les points maître ont été détectés en posant les couleurs des phases (K29, 58 et 44) représentatives du pavillon externe</a:t>
            </a:r>
            <a:r>
              <a:rPr lang="fr-FR" sz="4400" b="1" dirty="0"/>
              <a:t>.</a:t>
            </a:r>
            <a:endParaRPr lang="fr-FR" b="1" dirty="0"/>
          </a:p>
        </p:txBody>
      </p:sp>
      <p:sp>
        <p:nvSpPr>
          <p:cNvPr id="3" name="Espace réservé du pied de page 2">
            <a:extLst>
              <a:ext uri="{FF2B5EF4-FFF2-40B4-BE49-F238E27FC236}">
                <a16:creationId xmlns:a16="http://schemas.microsoft.com/office/drawing/2014/main" id="{D9E5A2B5-22CA-44B5-94D5-3155B2E7D3C2}"/>
              </a:ext>
            </a:extLst>
          </p:cNvPr>
          <p:cNvSpPr>
            <a:spLocks noGrp="1"/>
          </p:cNvSpPr>
          <p:nvPr>
            <p:ph type="ftr" sz="quarter" idx="11"/>
          </p:nvPr>
        </p:nvSpPr>
        <p:spPr>
          <a:xfrm>
            <a:off x="8077200" y="6206720"/>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3177437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C66009AC-5D63-459B-B033-E25981DEB828}"/>
              </a:ext>
            </a:extLst>
          </p:cNvPr>
          <p:cNvSpPr>
            <a:spLocks noGrp="1" noChangeArrowheads="1"/>
          </p:cNvSpPr>
          <p:nvPr>
            <p:ph type="title"/>
          </p:nvPr>
        </p:nvSpPr>
        <p:spPr/>
        <p:txBody>
          <a:bodyPr/>
          <a:lstStyle/>
          <a:p>
            <a:pPr eaLnBrk="1" hangingPunct="1"/>
            <a:r>
              <a:rPr lang="fr-FR" altLang="fr-FR"/>
              <a:t>Les 3 niveaux</a:t>
            </a:r>
          </a:p>
        </p:txBody>
      </p:sp>
      <p:sp>
        <p:nvSpPr>
          <p:cNvPr id="124931" name="Rectangle 3">
            <a:extLst>
              <a:ext uri="{FF2B5EF4-FFF2-40B4-BE49-F238E27FC236}">
                <a16:creationId xmlns:a16="http://schemas.microsoft.com/office/drawing/2014/main" id="{3DDAFCD9-D212-4678-9260-5C817A3A3230}"/>
              </a:ext>
            </a:extLst>
          </p:cNvPr>
          <p:cNvSpPr>
            <a:spLocks noGrp="1" noChangeArrowheads="1"/>
          </p:cNvSpPr>
          <p:nvPr>
            <p:ph idx="4294967295"/>
          </p:nvPr>
        </p:nvSpPr>
        <p:spPr>
          <a:xfrm>
            <a:off x="2570922" y="2305904"/>
            <a:ext cx="6718852" cy="3375025"/>
          </a:xfrm>
        </p:spPr>
        <p:txBody>
          <a:bodyPr/>
          <a:lstStyle/>
          <a:p>
            <a:pPr eaLnBrk="1" hangingPunct="1"/>
            <a:r>
              <a:rPr lang="fr-FR" altLang="fr-FR" dirty="0"/>
              <a:t>La zone de l’organe (topographique)</a:t>
            </a:r>
          </a:p>
          <a:p>
            <a:pPr eaLnBrk="1" hangingPunct="1"/>
            <a:r>
              <a:rPr lang="fr-FR" altLang="fr-FR" dirty="0"/>
              <a:t>Le point de fonction (thérapeutique)</a:t>
            </a:r>
          </a:p>
          <a:p>
            <a:pPr eaLnBrk="1" hangingPunct="1"/>
            <a:r>
              <a:rPr lang="fr-FR" altLang="fr-FR" dirty="0"/>
              <a:t>Le point maître (thérapeutique)</a:t>
            </a:r>
          </a:p>
          <a:p>
            <a:pPr eaLnBrk="1" hangingPunct="1">
              <a:buFont typeface="Wingdings" panose="05000000000000000000" pitchFamily="2" charset="2"/>
              <a:buNone/>
            </a:pPr>
            <a:endParaRPr lang="fr-FR" altLang="fr-FR" dirty="0"/>
          </a:p>
          <a:p>
            <a:pPr eaLnBrk="1" hangingPunct="1">
              <a:buFont typeface="Wingdings" panose="05000000000000000000" pitchFamily="2" charset="2"/>
              <a:buNone/>
            </a:pPr>
            <a:endParaRPr lang="fr-FR" altLang="fr-FR" dirty="0"/>
          </a:p>
        </p:txBody>
      </p:sp>
      <p:sp>
        <p:nvSpPr>
          <p:cNvPr id="5" name="Espace réservé du pied de page 1">
            <a:extLst>
              <a:ext uri="{FF2B5EF4-FFF2-40B4-BE49-F238E27FC236}">
                <a16:creationId xmlns:a16="http://schemas.microsoft.com/office/drawing/2014/main" id="{09F5617B-D755-421F-B544-F8431050104B}"/>
              </a:ext>
            </a:extLst>
          </p:cNvPr>
          <p:cNvSpPr txBox="1">
            <a:spLocks/>
          </p:cNvSpPr>
          <p:nvPr/>
        </p:nvSpPr>
        <p:spPr>
          <a:xfrm>
            <a:off x="8077200" y="61277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age 1">
            <a:extLst>
              <a:ext uri="{FF2B5EF4-FFF2-40B4-BE49-F238E27FC236}">
                <a16:creationId xmlns:a16="http://schemas.microsoft.com/office/drawing/2014/main" id="{1DC7EA40-9D33-40C1-806F-F4C2A15F5F2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382771" y="1515641"/>
            <a:ext cx="8773885" cy="49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C3F3ECD0-658F-41CB-B368-003953292805}"/>
              </a:ext>
            </a:extLst>
          </p:cNvPr>
          <p:cNvSpPr>
            <a:spLocks noGrp="1"/>
          </p:cNvSpPr>
          <p:nvPr>
            <p:ph type="title"/>
          </p:nvPr>
        </p:nvSpPr>
        <p:spPr/>
        <p:txBody>
          <a:bodyPr/>
          <a:lstStyle/>
          <a:p>
            <a:r>
              <a:rPr lang="fr-FR" b="1" dirty="0"/>
              <a:t>                       </a:t>
            </a:r>
            <a:r>
              <a:rPr lang="fr-FR" dirty="0"/>
              <a:t>La zone d’organe</a:t>
            </a:r>
            <a:endParaRPr lang="fr-FR" b="1" dirty="0"/>
          </a:p>
        </p:txBody>
      </p:sp>
      <p:sp>
        <p:nvSpPr>
          <p:cNvPr id="3" name="Espace réservé du pied de page 2">
            <a:extLst>
              <a:ext uri="{FF2B5EF4-FFF2-40B4-BE49-F238E27FC236}">
                <a16:creationId xmlns:a16="http://schemas.microsoft.com/office/drawing/2014/main" id="{E1C1EDD1-BEA2-4213-A36D-DABDE21E37A0}"/>
              </a:ext>
            </a:extLst>
          </p:cNvPr>
          <p:cNvSpPr>
            <a:spLocks noGrp="1"/>
          </p:cNvSpPr>
          <p:nvPr>
            <p:ph type="ftr" sz="quarter" idx="11"/>
          </p:nvPr>
        </p:nvSpPr>
        <p:spPr>
          <a:xfrm>
            <a:off x="8077200" y="6310312"/>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9AFEAF-865E-4E0D-9BD9-1B5D1D55A0C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581" t="14445" r="22029" b="16956"/>
          <a:stretch/>
        </p:blipFill>
        <p:spPr>
          <a:xfrm rot="5400000">
            <a:off x="2643529" y="-1713813"/>
            <a:ext cx="6639898" cy="10204174"/>
          </a:xfrm>
          <a:prstGeom prst="rect">
            <a:avLst/>
          </a:prstGeom>
        </p:spPr>
      </p:pic>
      <p:sp>
        <p:nvSpPr>
          <p:cNvPr id="2" name="Espace réservé du pied de page 1">
            <a:extLst>
              <a:ext uri="{FF2B5EF4-FFF2-40B4-BE49-F238E27FC236}">
                <a16:creationId xmlns:a16="http://schemas.microsoft.com/office/drawing/2014/main" id="{2AAB93EE-D9A0-4A0C-A6EB-9D02B5BA1786}"/>
              </a:ext>
            </a:extLst>
          </p:cNvPr>
          <p:cNvSpPr>
            <a:spLocks noGrp="1"/>
          </p:cNvSpPr>
          <p:nvPr>
            <p:ph type="ftr" sz="quarter" idx="11"/>
          </p:nvPr>
        </p:nvSpPr>
        <p:spPr>
          <a:xfrm>
            <a:off x="8077200" y="6343098"/>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421945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E41E9DF9-9ABF-456C-8305-3288914B0B40}"/>
              </a:ext>
            </a:extLst>
          </p:cNvPr>
          <p:cNvSpPr>
            <a:spLocks noGrp="1" noChangeArrowheads="1"/>
          </p:cNvSpPr>
          <p:nvPr>
            <p:ph type="title"/>
          </p:nvPr>
        </p:nvSpPr>
        <p:spPr/>
        <p:txBody>
          <a:bodyPr/>
          <a:lstStyle/>
          <a:p>
            <a:pPr eaLnBrk="1" hangingPunct="1"/>
            <a:r>
              <a:rPr lang="fr-FR" altLang="fr-FR"/>
              <a:t>La zone des points de Fonction</a:t>
            </a:r>
          </a:p>
        </p:txBody>
      </p:sp>
      <p:sp>
        <p:nvSpPr>
          <p:cNvPr id="131075" name="Rectangle 3">
            <a:extLst>
              <a:ext uri="{FF2B5EF4-FFF2-40B4-BE49-F238E27FC236}">
                <a16:creationId xmlns:a16="http://schemas.microsoft.com/office/drawing/2014/main" id="{69D3C8EB-8901-48BA-A213-F66F4D32E525}"/>
              </a:ext>
            </a:extLst>
          </p:cNvPr>
          <p:cNvSpPr>
            <a:spLocks noGrp="1" noChangeArrowheads="1"/>
          </p:cNvSpPr>
          <p:nvPr>
            <p:ph idx="4294967295"/>
          </p:nvPr>
        </p:nvSpPr>
        <p:spPr>
          <a:xfrm>
            <a:off x="1961322" y="1690688"/>
            <a:ext cx="7886700" cy="4351338"/>
          </a:xfrm>
        </p:spPr>
        <p:txBody>
          <a:bodyPr/>
          <a:lstStyle/>
          <a:p>
            <a:pPr eaLnBrk="1" hangingPunct="1"/>
            <a:r>
              <a:rPr lang="fr-FR" altLang="fr-FR" sz="2400" dirty="0"/>
              <a:t>Zone représentant la fonction de l’organe, en relation avec son activité, donc une représentation dynamique et fréquentielle.</a:t>
            </a:r>
          </a:p>
          <a:p>
            <a:pPr eaLnBrk="1" hangingPunct="1">
              <a:buFont typeface="Wingdings" panose="05000000000000000000" pitchFamily="2" charset="2"/>
              <a:buNone/>
            </a:pPr>
            <a:endParaRPr lang="fr-FR" altLang="fr-FR" sz="2400" dirty="0"/>
          </a:p>
          <a:p>
            <a:pPr eaLnBrk="1" hangingPunct="1"/>
            <a:r>
              <a:rPr lang="fr-FR" altLang="fr-FR" sz="2400" dirty="0"/>
              <a:t>1 zone par organe.</a:t>
            </a:r>
          </a:p>
          <a:p>
            <a:pPr eaLnBrk="1" hangingPunct="1"/>
            <a:r>
              <a:rPr lang="fr-FR" altLang="fr-FR" sz="2400" dirty="0"/>
              <a:t>Répond aux 3 touches du DB165.</a:t>
            </a:r>
          </a:p>
          <a:p>
            <a:pPr eaLnBrk="1" hangingPunct="1"/>
            <a:r>
              <a:rPr lang="fr-FR" altLang="fr-FR" sz="2400" dirty="0"/>
              <a:t>Zone mobile (disparaît en apnée).</a:t>
            </a:r>
          </a:p>
          <a:p>
            <a:pPr eaLnBrk="1" hangingPunct="1"/>
            <a:r>
              <a:rPr lang="fr-FR" altLang="fr-FR" sz="2400" dirty="0"/>
              <a:t>Zone de point de traitement s’il est trouvé et dans le cadre de la pathologie (transitoire ou permanente).</a:t>
            </a:r>
          </a:p>
        </p:txBody>
      </p:sp>
      <p:sp>
        <p:nvSpPr>
          <p:cNvPr id="5" name="Espace réservé du pied de page 1">
            <a:extLst>
              <a:ext uri="{FF2B5EF4-FFF2-40B4-BE49-F238E27FC236}">
                <a16:creationId xmlns:a16="http://schemas.microsoft.com/office/drawing/2014/main" id="{3326D10D-6564-44B4-8E78-583BF268B48A}"/>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24E1FE-23E9-4E9B-B355-BDB965864A2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246" t="27762" r="17824" b="21482"/>
          <a:stretch/>
        </p:blipFill>
        <p:spPr>
          <a:xfrm>
            <a:off x="1028464" y="779077"/>
            <a:ext cx="9661306" cy="5577273"/>
          </a:xfrm>
          <a:prstGeom prst="rect">
            <a:avLst/>
          </a:prstGeom>
        </p:spPr>
      </p:pic>
      <p:sp>
        <p:nvSpPr>
          <p:cNvPr id="3" name="Titre 2">
            <a:extLst>
              <a:ext uri="{FF2B5EF4-FFF2-40B4-BE49-F238E27FC236}">
                <a16:creationId xmlns:a16="http://schemas.microsoft.com/office/drawing/2014/main" id="{BDD32F6D-DC9E-41D9-9789-903474A04420}"/>
              </a:ext>
            </a:extLst>
          </p:cNvPr>
          <p:cNvSpPr>
            <a:spLocks noGrp="1"/>
          </p:cNvSpPr>
          <p:nvPr>
            <p:ph type="title"/>
          </p:nvPr>
        </p:nvSpPr>
        <p:spPr>
          <a:xfrm>
            <a:off x="3422374" y="316119"/>
            <a:ext cx="4873487" cy="708301"/>
          </a:xfrm>
        </p:spPr>
        <p:txBody>
          <a:bodyPr>
            <a:normAutofit/>
          </a:bodyPr>
          <a:lstStyle/>
          <a:p>
            <a:r>
              <a:rPr lang="fr-FR" sz="2400" dirty="0"/>
              <a:t>Les représentations réflexes du Foie</a:t>
            </a:r>
          </a:p>
        </p:txBody>
      </p:sp>
      <p:sp>
        <p:nvSpPr>
          <p:cNvPr id="2" name="Espace réservé du pied de page 1">
            <a:extLst>
              <a:ext uri="{FF2B5EF4-FFF2-40B4-BE49-F238E27FC236}">
                <a16:creationId xmlns:a16="http://schemas.microsoft.com/office/drawing/2014/main" id="{9CDD940C-DA8B-4710-872A-0B36F666B710}"/>
              </a:ext>
            </a:extLst>
          </p:cNvPr>
          <p:cNvSpPr>
            <a:spLocks noGrp="1"/>
          </p:cNvSpPr>
          <p:nvPr>
            <p:ph type="ftr" sz="quarter" idx="11"/>
          </p:nvPr>
        </p:nvSpPr>
        <p:spPr>
          <a:xfrm>
            <a:off x="8077200" y="6185315"/>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2370641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AF78EC0-2D7F-444F-BE92-A15D5799A607}"/>
              </a:ext>
            </a:extLst>
          </p:cNvPr>
          <p:cNvSpPr>
            <a:spLocks noGrp="1" noChangeArrowheads="1"/>
          </p:cNvSpPr>
          <p:nvPr>
            <p:ph type="title"/>
          </p:nvPr>
        </p:nvSpPr>
        <p:spPr>
          <a:xfrm>
            <a:off x="559904" y="551657"/>
            <a:ext cx="4277139" cy="1325563"/>
          </a:xfrm>
        </p:spPr>
        <p:txBody>
          <a:bodyPr>
            <a:normAutofit/>
          </a:bodyPr>
          <a:lstStyle/>
          <a:p>
            <a:pPr eaLnBrk="1" hangingPunct="1"/>
            <a:r>
              <a:rPr lang="fr-FR" altLang="fr-FR" sz="2400" dirty="0"/>
              <a:t>Par exemple, les zones d’organe et de fonction </a:t>
            </a:r>
            <a:br>
              <a:rPr lang="fr-FR" altLang="fr-FR" sz="2400" dirty="0"/>
            </a:br>
            <a:r>
              <a:rPr lang="fr-FR" altLang="fr-FR" sz="2400" dirty="0"/>
              <a:t>du rein</a:t>
            </a:r>
          </a:p>
        </p:txBody>
      </p:sp>
      <p:pic>
        <p:nvPicPr>
          <p:cNvPr id="132099" name="Picture 5" descr="reinPN">
            <a:extLst>
              <a:ext uri="{FF2B5EF4-FFF2-40B4-BE49-F238E27FC236}">
                <a16:creationId xmlns:a16="http://schemas.microsoft.com/office/drawing/2014/main" id="{CA18D328-7DB0-4CFB-BE7C-3CB026824C5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3724395"/>
            <a:ext cx="3024188" cy="2936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2" name="Text Box 3">
            <a:extLst>
              <a:ext uri="{FF2B5EF4-FFF2-40B4-BE49-F238E27FC236}">
                <a16:creationId xmlns:a16="http://schemas.microsoft.com/office/drawing/2014/main" id="{5390BDF1-A644-4DC0-9A3A-9CEF1FEFC932}"/>
              </a:ext>
            </a:extLst>
          </p:cNvPr>
          <p:cNvSpPr txBox="1">
            <a:spLocks noChangeArrowheads="1"/>
          </p:cNvSpPr>
          <p:nvPr/>
        </p:nvSpPr>
        <p:spPr bwMode="auto">
          <a:xfrm>
            <a:off x="1524000" y="3535423"/>
            <a:ext cx="10795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a:latin typeface="Arial" panose="020B0604020202020204" pitchFamily="34" charset="0"/>
                <a:cs typeface="Arial" panose="020B0604020202020204" pitchFamily="34" charset="0"/>
              </a:rPr>
              <a:t>Selon Paul Nogier</a:t>
            </a:r>
          </a:p>
        </p:txBody>
      </p:sp>
      <p:pic>
        <p:nvPicPr>
          <p:cNvPr id="132104" name="Image 2">
            <a:extLst>
              <a:ext uri="{FF2B5EF4-FFF2-40B4-BE49-F238E27FC236}">
                <a16:creationId xmlns:a16="http://schemas.microsoft.com/office/drawing/2014/main" id="{C35024CA-52DA-469D-B1F5-B5ACBBB75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280" y="1877220"/>
            <a:ext cx="1824624"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1">
            <a:extLst>
              <a:ext uri="{FF2B5EF4-FFF2-40B4-BE49-F238E27FC236}">
                <a16:creationId xmlns:a16="http://schemas.microsoft.com/office/drawing/2014/main" id="{C0C29112-224B-4722-85B9-A5CE48865023}"/>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9" name="Image 8">
            <a:extLst>
              <a:ext uri="{FF2B5EF4-FFF2-40B4-BE49-F238E27FC236}">
                <a16:creationId xmlns:a16="http://schemas.microsoft.com/office/drawing/2014/main" id="{23CB211A-8E99-47C5-B657-12FFFD94D4A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rot="5400000">
            <a:off x="7583064" y="992525"/>
            <a:ext cx="4144013" cy="351182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00CEA61-AA3F-4BA0-9723-E25C3AF690E5}"/>
              </a:ext>
            </a:extLst>
          </p:cNvPr>
          <p:cNvSpPr>
            <a:spLocks noGrp="1" noChangeArrowheads="1"/>
          </p:cNvSpPr>
          <p:nvPr>
            <p:ph type="title"/>
          </p:nvPr>
        </p:nvSpPr>
        <p:spPr/>
        <p:txBody>
          <a:bodyPr>
            <a:normAutofit/>
          </a:bodyPr>
          <a:lstStyle/>
          <a:p>
            <a:pPr eaLnBrk="1" hangingPunct="1"/>
            <a:r>
              <a:rPr lang="fr-FR" altLang="fr-FR" sz="2400" dirty="0"/>
              <a:t>La zone des points Maîtres</a:t>
            </a:r>
          </a:p>
        </p:txBody>
      </p:sp>
      <p:sp>
        <p:nvSpPr>
          <p:cNvPr id="134147" name="Rectangle 3">
            <a:extLst>
              <a:ext uri="{FF2B5EF4-FFF2-40B4-BE49-F238E27FC236}">
                <a16:creationId xmlns:a16="http://schemas.microsoft.com/office/drawing/2014/main" id="{5F1E4B48-3C99-464E-BF5A-7A6963AD0A82}"/>
              </a:ext>
            </a:extLst>
          </p:cNvPr>
          <p:cNvSpPr>
            <a:spLocks noGrp="1" noChangeArrowheads="1"/>
          </p:cNvSpPr>
          <p:nvPr>
            <p:ph idx="4294967295"/>
          </p:nvPr>
        </p:nvSpPr>
        <p:spPr>
          <a:xfrm>
            <a:off x="1474788" y="1825625"/>
            <a:ext cx="10717212" cy="4351338"/>
          </a:xfrm>
        </p:spPr>
        <p:txBody>
          <a:bodyPr/>
          <a:lstStyle/>
          <a:p>
            <a:pPr eaLnBrk="1" hangingPunct="1">
              <a:lnSpc>
                <a:spcPct val="80000"/>
              </a:lnSpc>
            </a:pPr>
            <a:r>
              <a:rPr lang="fr-FR" altLang="fr-FR" dirty="0"/>
              <a:t>Zone d’intégration de la fonction de l’organe dans le fonctionnement physiologique global</a:t>
            </a:r>
          </a:p>
          <a:p>
            <a:pPr eaLnBrk="1" hangingPunct="1">
              <a:lnSpc>
                <a:spcPct val="80000"/>
              </a:lnSpc>
            </a:pPr>
            <a:r>
              <a:rPr lang="fr-FR" altLang="fr-FR" dirty="0"/>
              <a:t>Point de commande de l’activité d’un ensemble d’organes complémentaires ayant une même finalité, dans un environnement fonctionnel</a:t>
            </a:r>
          </a:p>
          <a:p>
            <a:pPr eaLnBrk="1" hangingPunct="1">
              <a:lnSpc>
                <a:spcPct val="80000"/>
              </a:lnSpc>
            </a:pPr>
            <a:endParaRPr lang="fr-FR" altLang="fr-FR" dirty="0"/>
          </a:p>
          <a:p>
            <a:pPr eaLnBrk="1" hangingPunct="1">
              <a:lnSpc>
                <a:spcPct val="80000"/>
              </a:lnSpc>
            </a:pPr>
            <a:r>
              <a:rPr lang="fr-FR" altLang="fr-FR" dirty="0"/>
              <a:t>Une zone par grande fonction</a:t>
            </a:r>
          </a:p>
          <a:p>
            <a:pPr eaLnBrk="1" hangingPunct="1">
              <a:lnSpc>
                <a:spcPct val="80000"/>
              </a:lnSpc>
            </a:pPr>
            <a:r>
              <a:rPr lang="fr-FR" altLang="fr-FR" dirty="0"/>
              <a:t>Point mobile, utilisable en traitement s’il est détecté dans le cadre d’une pathologie (transitoire ou permanente)</a:t>
            </a:r>
          </a:p>
        </p:txBody>
      </p:sp>
      <p:sp>
        <p:nvSpPr>
          <p:cNvPr id="5" name="Espace réservé du pied de page 1">
            <a:extLst>
              <a:ext uri="{FF2B5EF4-FFF2-40B4-BE49-F238E27FC236}">
                <a16:creationId xmlns:a16="http://schemas.microsoft.com/office/drawing/2014/main" id="{F9375462-C8A8-4E8F-BA55-4293BB2616CF}"/>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7">
            <a:extLst>
              <a:ext uri="{FF2B5EF4-FFF2-40B4-BE49-F238E27FC236}">
                <a16:creationId xmlns:a16="http://schemas.microsoft.com/office/drawing/2014/main" id="{BE565B52-5A35-43D6-9F6B-8F26B7BC4A9A}"/>
              </a:ext>
            </a:extLst>
          </p:cNvPr>
          <p:cNvSpPr>
            <a:spLocks noGrp="1" noChangeArrowheads="1"/>
          </p:cNvSpPr>
          <p:nvPr>
            <p:ph type="title"/>
          </p:nvPr>
        </p:nvSpPr>
        <p:spPr>
          <a:xfrm>
            <a:off x="1543050" y="4951414"/>
            <a:ext cx="4572000" cy="1404937"/>
          </a:xfrm>
        </p:spPr>
        <p:txBody>
          <a:bodyPr rtlCol="0">
            <a:normAutofit fontScale="90000"/>
          </a:bodyPr>
          <a:lstStyle/>
          <a:p>
            <a:pPr>
              <a:defRPr/>
            </a:pPr>
            <a:r>
              <a:rPr lang="fr-FR" altLang="fr-FR" sz="1800" dirty="0"/>
              <a:t> </a:t>
            </a:r>
            <a:r>
              <a:rPr lang="fr-FR" altLang="fr-FR" sz="1800" b="1" dirty="0"/>
              <a:t>Recherche de différentes manières :</a:t>
            </a:r>
            <a:br>
              <a:rPr lang="fr-FR" altLang="fr-FR" sz="1800" b="1" dirty="0"/>
            </a:br>
            <a:br>
              <a:rPr lang="fr-FR" altLang="fr-FR" sz="1800" b="1" dirty="0"/>
            </a:br>
            <a:r>
              <a:rPr lang="fr-FR" altLang="fr-FR" sz="1800" b="1" dirty="0"/>
              <a:t>1) par la sensibilité au contact ou  pression</a:t>
            </a:r>
            <a:br>
              <a:rPr lang="fr-FR" altLang="fr-FR" sz="1800" b="1" dirty="0"/>
            </a:br>
            <a:r>
              <a:rPr lang="fr-FR" altLang="fr-FR" sz="1800" b="1" dirty="0"/>
              <a:t>2) par la sensibilité au chaud ou au froid </a:t>
            </a:r>
            <a:br>
              <a:rPr lang="fr-FR" altLang="fr-FR" sz="1800" b="1" dirty="0"/>
            </a:br>
            <a:r>
              <a:rPr lang="fr-FR" altLang="fr-FR" sz="1800" b="1" dirty="0"/>
              <a:t>3) détection électronique </a:t>
            </a:r>
            <a:br>
              <a:rPr lang="fr-FR" altLang="fr-FR" sz="1800" b="1" dirty="0"/>
            </a:br>
            <a:r>
              <a:rPr lang="fr-FR" altLang="fr-FR" sz="1800" b="1" dirty="0"/>
              <a:t>4) puis la prise du pouls (1966)  </a:t>
            </a:r>
          </a:p>
        </p:txBody>
      </p:sp>
      <p:sp>
        <p:nvSpPr>
          <p:cNvPr id="2" name="Espace réservé du pied de page 1">
            <a:extLst>
              <a:ext uri="{FF2B5EF4-FFF2-40B4-BE49-F238E27FC236}">
                <a16:creationId xmlns:a16="http://schemas.microsoft.com/office/drawing/2014/main" id="{83D5A12B-AA67-471F-BD17-681F3FFD24B7}"/>
              </a:ext>
            </a:extLst>
          </p:cNvPr>
          <p:cNvSpPr>
            <a:spLocks noGrp="1"/>
          </p:cNvSpPr>
          <p:nvPr>
            <p:ph type="ftr" sz="quarter" idx="11"/>
          </p:nvPr>
        </p:nvSpPr>
        <p:spPr>
          <a:xfrm>
            <a:off x="0" y="6377473"/>
            <a:ext cx="4495799"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11269" name="Image 4">
            <a:extLst>
              <a:ext uri="{FF2B5EF4-FFF2-40B4-BE49-F238E27FC236}">
                <a16:creationId xmlns:a16="http://schemas.microsoft.com/office/drawing/2014/main" id="{98ED6CF7-AE35-4625-B4E9-A12E10786BC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91050" y="1"/>
            <a:ext cx="3214688"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 6">
            <a:extLst>
              <a:ext uri="{FF2B5EF4-FFF2-40B4-BE49-F238E27FC236}">
                <a16:creationId xmlns:a16="http://schemas.microsoft.com/office/drawing/2014/main" id="{E99C38DD-BEBA-44CB-B7EA-596539B7B11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b="-3"/>
          <a:stretch>
            <a:fillRect/>
          </a:stretch>
        </p:blipFill>
        <p:spPr bwMode="auto">
          <a:xfrm>
            <a:off x="7904163" y="1"/>
            <a:ext cx="236061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 8">
            <a:extLst>
              <a:ext uri="{FF2B5EF4-FFF2-40B4-BE49-F238E27FC236}">
                <a16:creationId xmlns:a16="http://schemas.microsoft.com/office/drawing/2014/main" id="{3A0BCD5F-1DCC-49A6-AA20-CCA259C2B9D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t="-4817"/>
          <a:stretch>
            <a:fillRect/>
          </a:stretch>
        </p:blipFill>
        <p:spPr bwMode="auto">
          <a:xfrm>
            <a:off x="5118100" y="2998789"/>
            <a:ext cx="2687638"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Image 4">
            <a:extLst>
              <a:ext uri="{FF2B5EF4-FFF2-40B4-BE49-F238E27FC236}">
                <a16:creationId xmlns:a16="http://schemas.microsoft.com/office/drawing/2014/main" id="{D391E3E9-8484-41EA-8BF8-8F027DB4A3A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00201" y="0"/>
            <a:ext cx="290036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ZoneTexte 10">
            <a:extLst>
              <a:ext uri="{FF2B5EF4-FFF2-40B4-BE49-F238E27FC236}">
                <a16:creationId xmlns:a16="http://schemas.microsoft.com/office/drawing/2014/main" id="{478E0617-C028-4270-9BDD-773A4F276D57}"/>
              </a:ext>
            </a:extLst>
          </p:cNvPr>
          <p:cNvSpPr txBox="1">
            <a:spLocks noChangeArrowheads="1"/>
          </p:cNvSpPr>
          <p:nvPr/>
        </p:nvSpPr>
        <p:spPr bwMode="auto">
          <a:xfrm>
            <a:off x="1563689" y="4183063"/>
            <a:ext cx="3582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t>Traité d’auriculothérapie </a:t>
            </a:r>
            <a:r>
              <a:rPr lang="fr-FR" altLang="fr-FR" sz="1800" b="1" dirty="0" err="1"/>
              <a:t>P.F.M.Nogier</a:t>
            </a:r>
            <a:r>
              <a:rPr lang="fr-FR" altLang="fr-FR" sz="1800" b="1" dirty="0"/>
              <a:t> 1969</a:t>
            </a:r>
            <a:endParaRPr lang="fr-FR" altLang="fr-FR" sz="1800" dirty="0"/>
          </a:p>
        </p:txBody>
      </p:sp>
      <p:pic>
        <p:nvPicPr>
          <p:cNvPr id="11274" name="Image 4">
            <a:extLst>
              <a:ext uri="{FF2B5EF4-FFF2-40B4-BE49-F238E27FC236}">
                <a16:creationId xmlns:a16="http://schemas.microsoft.com/office/drawing/2014/main" id="{9648EFE8-4875-47C3-AA65-CFB06A55FFD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896224" y="2986628"/>
            <a:ext cx="3484564" cy="387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F38692-AD63-4E9F-A8C2-492EAB57D11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329" t="12899" r="22029" b="8068"/>
          <a:stretch/>
        </p:blipFill>
        <p:spPr>
          <a:xfrm rot="5400000">
            <a:off x="2674962" y="-2008696"/>
            <a:ext cx="6338495" cy="10495725"/>
          </a:xfrm>
          <a:prstGeom prst="rect">
            <a:avLst/>
          </a:prstGeom>
        </p:spPr>
      </p:pic>
      <p:sp>
        <p:nvSpPr>
          <p:cNvPr id="2" name="Espace réservé du pied de page 1">
            <a:extLst>
              <a:ext uri="{FF2B5EF4-FFF2-40B4-BE49-F238E27FC236}">
                <a16:creationId xmlns:a16="http://schemas.microsoft.com/office/drawing/2014/main" id="{818A716C-4230-4967-AD14-01397F9870F1}"/>
              </a:ext>
            </a:extLst>
          </p:cNvPr>
          <p:cNvSpPr>
            <a:spLocks noGrp="1"/>
          </p:cNvSpPr>
          <p:nvPr>
            <p:ph type="ftr" sz="quarter" idx="11"/>
          </p:nvPr>
        </p:nvSpPr>
        <p:spPr>
          <a:xfrm>
            <a:off x="8077200" y="631659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912151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6" name="Picture 4">
            <a:extLst>
              <a:ext uri="{FF2B5EF4-FFF2-40B4-BE49-F238E27FC236}">
                <a16:creationId xmlns:a16="http://schemas.microsoft.com/office/drawing/2014/main" id="{0E5FE739-FC06-4A63-A2D6-831B82DF8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53" y="1317228"/>
            <a:ext cx="3865082" cy="422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CADC9FDA-6F81-4FC5-9701-4C7D22EA2F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38121" y="-128733"/>
            <a:ext cx="5155095" cy="6140819"/>
          </a:xfrm>
          <a:prstGeom prst="rect">
            <a:avLst/>
          </a:prstGeom>
        </p:spPr>
      </p:pic>
      <p:sp>
        <p:nvSpPr>
          <p:cNvPr id="145411" name="Rectangle 2">
            <a:extLst>
              <a:ext uri="{FF2B5EF4-FFF2-40B4-BE49-F238E27FC236}">
                <a16:creationId xmlns:a16="http://schemas.microsoft.com/office/drawing/2014/main" id="{066E6156-6C49-4A2C-8354-7EE15BA9D505}"/>
              </a:ext>
            </a:extLst>
          </p:cNvPr>
          <p:cNvSpPr>
            <a:spLocks noGrp="1" noChangeArrowheads="1"/>
          </p:cNvSpPr>
          <p:nvPr>
            <p:ph type="title"/>
          </p:nvPr>
        </p:nvSpPr>
        <p:spPr>
          <a:xfrm>
            <a:off x="838200" y="365125"/>
            <a:ext cx="2845904" cy="549275"/>
          </a:xfrm>
        </p:spPr>
        <p:txBody>
          <a:bodyPr/>
          <a:lstStyle/>
          <a:p>
            <a:pPr eaLnBrk="1" hangingPunct="1"/>
            <a:r>
              <a:rPr lang="fr-FR" altLang="fr-FR" sz="2800" dirty="0"/>
              <a:t>Surrénales</a:t>
            </a:r>
          </a:p>
        </p:txBody>
      </p:sp>
      <p:pic>
        <p:nvPicPr>
          <p:cNvPr id="145412" name="Picture 6">
            <a:extLst>
              <a:ext uri="{FF2B5EF4-FFF2-40B4-BE49-F238E27FC236}">
                <a16:creationId xmlns:a16="http://schemas.microsoft.com/office/drawing/2014/main" id="{588F4E01-A979-4D2C-848D-2D5193BF72A3}"/>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926993" y="5192062"/>
            <a:ext cx="360363" cy="293687"/>
          </a:xfrm>
        </p:spPr>
      </p:pic>
      <p:pic>
        <p:nvPicPr>
          <p:cNvPr id="145415" name="Picture 3">
            <a:extLst>
              <a:ext uri="{FF2B5EF4-FFF2-40B4-BE49-F238E27FC236}">
                <a16:creationId xmlns:a16="http://schemas.microsoft.com/office/drawing/2014/main" id="{64F1A424-F326-484D-92B9-D345AA9D8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946" y="3943574"/>
            <a:ext cx="1907175"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pied de page 1">
            <a:extLst>
              <a:ext uri="{FF2B5EF4-FFF2-40B4-BE49-F238E27FC236}">
                <a16:creationId xmlns:a16="http://schemas.microsoft.com/office/drawing/2014/main" id="{DCBCF617-AF4D-411A-9111-4CC608CE0E8F}"/>
              </a:ext>
            </a:extLst>
          </p:cNvPr>
          <p:cNvSpPr>
            <a:spLocks noGrp="1"/>
          </p:cNvSpPr>
          <p:nvPr>
            <p:ph type="ftr" sz="quarter" idx="11"/>
          </p:nvPr>
        </p:nvSpPr>
        <p:spPr>
          <a:xfrm>
            <a:off x="8077200" y="631659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1">
            <a:extLst>
              <a:ext uri="{FF2B5EF4-FFF2-40B4-BE49-F238E27FC236}">
                <a16:creationId xmlns:a16="http://schemas.microsoft.com/office/drawing/2014/main" id="{C7AE6662-3E9B-4013-B798-6DE67D949BBE}"/>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8" name="Image 7">
            <a:extLst>
              <a:ext uri="{FF2B5EF4-FFF2-40B4-BE49-F238E27FC236}">
                <a16:creationId xmlns:a16="http://schemas.microsoft.com/office/drawing/2014/main" id="{4DBE11EA-67CB-4670-9379-095667EB1FB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252" t="16184" r="22295" b="6522"/>
          <a:stretch/>
        </p:blipFill>
        <p:spPr>
          <a:xfrm rot="5400000">
            <a:off x="2758003" y="-2064429"/>
            <a:ext cx="6188138" cy="1053300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7CB45FD-0589-4F67-8BA1-F6ABED02B52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329" t="15797" r="21764" b="12512"/>
          <a:stretch/>
        </p:blipFill>
        <p:spPr>
          <a:xfrm rot="5400000">
            <a:off x="3561094" y="-1812692"/>
            <a:ext cx="5985122" cy="10483384"/>
          </a:xfrm>
          <a:prstGeom prst="rect">
            <a:avLst/>
          </a:prstGeom>
        </p:spPr>
      </p:pic>
      <p:sp>
        <p:nvSpPr>
          <p:cNvPr id="3" name="Espace réservé du pied de page 2">
            <a:extLst>
              <a:ext uri="{FF2B5EF4-FFF2-40B4-BE49-F238E27FC236}">
                <a16:creationId xmlns:a16="http://schemas.microsoft.com/office/drawing/2014/main" id="{F872CC86-230B-4273-9FC8-235AF7C06384}"/>
              </a:ext>
            </a:extLst>
          </p:cNvPr>
          <p:cNvSpPr>
            <a:spLocks noGrp="1"/>
          </p:cNvSpPr>
          <p:nvPr>
            <p:ph type="ftr" sz="quarter" idx="11"/>
          </p:nvPr>
        </p:nvSpPr>
        <p:spPr>
          <a:xfrm>
            <a:off x="8077200" y="6303342"/>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2" name="Image 1">
            <a:extLst>
              <a:ext uri="{FF2B5EF4-FFF2-40B4-BE49-F238E27FC236}">
                <a16:creationId xmlns:a16="http://schemas.microsoft.com/office/drawing/2014/main" id="{CFC09024-183A-4B11-A71E-2B53CA071A17}"/>
              </a:ext>
            </a:extLst>
          </p:cNvPr>
          <p:cNvPicPr>
            <a:picLocks noChangeAspect="1"/>
          </p:cNvPicPr>
          <p:nvPr/>
        </p:nvPicPr>
        <p:blipFill rotWithShape="1">
          <a:blip r:embed="rId4">
            <a:extLst>
              <a:ext uri="{28A0092B-C50C-407E-A947-70E740481C1C}">
                <a14:useLocalDpi xmlns:a14="http://schemas.microsoft.com/office/drawing/2010/main" val="0"/>
              </a:ext>
            </a:extLst>
          </a:blip>
          <a:srcRect b="-941"/>
          <a:stretch/>
        </p:blipFill>
        <p:spPr>
          <a:xfrm>
            <a:off x="1311963" y="3328349"/>
            <a:ext cx="3072650" cy="3193861"/>
          </a:xfrm>
          <a:prstGeom prst="rect">
            <a:avLst/>
          </a:prstGeom>
        </p:spPr>
      </p:pic>
    </p:spTree>
    <p:extLst>
      <p:ext uri="{BB962C8B-B14F-4D97-AF65-F5344CB8AC3E}">
        <p14:creationId xmlns:p14="http://schemas.microsoft.com/office/powerpoint/2010/main" val="743865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B36092-7BDC-40A8-B10E-366882DA11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518" t="28165" r="13790" b="10579"/>
          <a:stretch/>
        </p:blipFill>
        <p:spPr>
          <a:xfrm rot="5400000">
            <a:off x="2689751" y="-487674"/>
            <a:ext cx="6216150" cy="7407966"/>
          </a:xfrm>
          <a:prstGeom prst="rect">
            <a:avLst/>
          </a:prstGeom>
        </p:spPr>
      </p:pic>
      <p:sp>
        <p:nvSpPr>
          <p:cNvPr id="2" name="Espace réservé du pied de page 1">
            <a:extLst>
              <a:ext uri="{FF2B5EF4-FFF2-40B4-BE49-F238E27FC236}">
                <a16:creationId xmlns:a16="http://schemas.microsoft.com/office/drawing/2014/main" id="{73A17918-0DCE-40FF-B8EB-B57B32EFCF17}"/>
              </a:ext>
            </a:extLst>
          </p:cNvPr>
          <p:cNvSpPr>
            <a:spLocks noGrp="1"/>
          </p:cNvSpPr>
          <p:nvPr>
            <p:ph type="ftr" sz="quarter" idx="11"/>
          </p:nvPr>
        </p:nvSpPr>
        <p:spPr>
          <a:xfrm>
            <a:off x="8077200" y="6250333"/>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30174402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ADA3643-FCB0-4A24-8927-5C6BABCBD2E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252" t="11159" r="20966" b="13479"/>
          <a:stretch/>
        </p:blipFill>
        <p:spPr>
          <a:xfrm rot="5400000">
            <a:off x="3008817" y="-1749860"/>
            <a:ext cx="6235658" cy="10132944"/>
          </a:xfrm>
          <a:prstGeom prst="rect">
            <a:avLst/>
          </a:prstGeom>
        </p:spPr>
      </p:pic>
      <p:sp>
        <p:nvSpPr>
          <p:cNvPr id="3" name="Espace réservé du pied de page 2">
            <a:extLst>
              <a:ext uri="{FF2B5EF4-FFF2-40B4-BE49-F238E27FC236}">
                <a16:creationId xmlns:a16="http://schemas.microsoft.com/office/drawing/2014/main" id="{AA87A401-4F3D-4A26-B141-8AC0E3C93773}"/>
              </a:ext>
            </a:extLst>
          </p:cNvPr>
          <p:cNvSpPr>
            <a:spLocks noGrp="1"/>
          </p:cNvSpPr>
          <p:nvPr>
            <p:ph type="ftr" sz="quarter" idx="11"/>
          </p:nvPr>
        </p:nvSpPr>
        <p:spPr>
          <a:xfrm>
            <a:off x="8077200" y="619732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4058511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014C33A-F937-4FD1-871E-F380DA3C3A6F}"/>
              </a:ext>
            </a:extLst>
          </p:cNvPr>
          <p:cNvSpPr>
            <a:spLocks noGrp="1"/>
          </p:cNvSpPr>
          <p:nvPr>
            <p:ph type="ftr" sz="quarter" idx="11"/>
          </p:nvPr>
        </p:nvSpPr>
        <p:spPr>
          <a:xfrm>
            <a:off x="8077200" y="6197324"/>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4" name="Image 3">
            <a:extLst>
              <a:ext uri="{FF2B5EF4-FFF2-40B4-BE49-F238E27FC236}">
                <a16:creationId xmlns:a16="http://schemas.microsoft.com/office/drawing/2014/main" id="{F0279DBA-3248-4339-939E-389DEF313A6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92" t="2657" r="26813"/>
          <a:stretch/>
        </p:blipFill>
        <p:spPr>
          <a:xfrm rot="5400000">
            <a:off x="3286616" y="-2951701"/>
            <a:ext cx="5406887" cy="12105420"/>
          </a:xfrm>
          <a:prstGeom prst="rect">
            <a:avLst/>
          </a:prstGeom>
        </p:spPr>
      </p:pic>
    </p:spTree>
    <p:extLst>
      <p:ext uri="{BB962C8B-B14F-4D97-AF65-F5344CB8AC3E}">
        <p14:creationId xmlns:p14="http://schemas.microsoft.com/office/powerpoint/2010/main" val="2998787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6D96462-1F09-4785-92C6-72FBA8B25AB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315" t="12898" r="20434" b="6715"/>
          <a:stretch/>
        </p:blipFill>
        <p:spPr>
          <a:xfrm rot="5400000">
            <a:off x="2704432" y="-2092856"/>
            <a:ext cx="6239800" cy="10906542"/>
          </a:xfrm>
          <a:prstGeom prst="rect">
            <a:avLst/>
          </a:prstGeom>
        </p:spPr>
      </p:pic>
      <p:sp>
        <p:nvSpPr>
          <p:cNvPr id="2" name="Espace réservé du pied de page 1">
            <a:extLst>
              <a:ext uri="{FF2B5EF4-FFF2-40B4-BE49-F238E27FC236}">
                <a16:creationId xmlns:a16="http://schemas.microsoft.com/office/drawing/2014/main" id="{769CA029-85E1-4200-BC50-A63855D60978}"/>
              </a:ext>
            </a:extLst>
          </p:cNvPr>
          <p:cNvSpPr>
            <a:spLocks noGrp="1"/>
          </p:cNvSpPr>
          <p:nvPr>
            <p:ph type="ftr" sz="quarter" idx="11"/>
          </p:nvPr>
        </p:nvSpPr>
        <p:spPr>
          <a:xfrm>
            <a:off x="8077200" y="6223828"/>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extLst>
      <p:ext uri="{BB962C8B-B14F-4D97-AF65-F5344CB8AC3E}">
        <p14:creationId xmlns:p14="http://schemas.microsoft.com/office/powerpoint/2010/main" val="1060164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a:extLst>
              <a:ext uri="{FF2B5EF4-FFF2-40B4-BE49-F238E27FC236}">
                <a16:creationId xmlns:a16="http://schemas.microsoft.com/office/drawing/2014/main" id="{345F6D9F-BC27-4CE7-96CC-5A29F2252C76}"/>
              </a:ext>
            </a:extLst>
          </p:cNvPr>
          <p:cNvSpPr>
            <a:spLocks noGrp="1" noChangeArrowheads="1"/>
          </p:cNvSpPr>
          <p:nvPr>
            <p:ph idx="4294967295"/>
          </p:nvPr>
        </p:nvSpPr>
        <p:spPr>
          <a:xfrm>
            <a:off x="569844" y="1725819"/>
            <a:ext cx="10880034" cy="3137729"/>
          </a:xfrm>
        </p:spPr>
        <p:txBody>
          <a:bodyPr>
            <a:normAutofit/>
          </a:bodyPr>
          <a:lstStyle/>
          <a:p>
            <a:pPr eaLnBrk="1" hangingPunct="1"/>
            <a:r>
              <a:rPr lang="fr-FR" altLang="fr-FR" sz="2000" dirty="0">
                <a:latin typeface="+mj-lt"/>
              </a:rPr>
              <a:t>Les différents auteurs ont souvent raison quand ils pensent que les points trouvés et indiqués sur leur cartographie sont en relation avec l’organe perturbé recherché, mais les divergences pourraient s’expliquer par la signification réelle des zones indiquées. </a:t>
            </a:r>
          </a:p>
          <a:p>
            <a:pPr eaLnBrk="1" hangingPunct="1"/>
            <a:endParaRPr lang="fr-FR" altLang="fr-FR" sz="2000" dirty="0">
              <a:latin typeface="+mj-lt"/>
            </a:endParaRPr>
          </a:p>
          <a:p>
            <a:pPr eaLnBrk="1" hangingPunct="1"/>
            <a:r>
              <a:rPr lang="fr-FR" altLang="fr-FR" sz="2000" b="1" dirty="0">
                <a:latin typeface="+mj-lt"/>
              </a:rPr>
              <a:t>Certaines de ces zones sont en rapport avec la topographie de l’organe ( peu de variabilité)</a:t>
            </a:r>
            <a:r>
              <a:rPr lang="fr-FR" altLang="fr-FR" sz="2000" dirty="0">
                <a:latin typeface="+mj-lt"/>
              </a:rPr>
              <a:t>, </a:t>
            </a:r>
            <a:r>
              <a:rPr lang="fr-FR" altLang="fr-FR" sz="2000" b="1" dirty="0">
                <a:latin typeface="+mj-lt"/>
              </a:rPr>
              <a:t>d’autres seraient le siège des points de traitement </a:t>
            </a:r>
            <a:r>
              <a:rPr lang="fr-FR" altLang="fr-FR" sz="2000" dirty="0">
                <a:latin typeface="+mj-lt"/>
              </a:rPr>
              <a:t>(dits points de fonction ou points maîtres (ou autres : Duo ?)) </a:t>
            </a:r>
            <a:r>
              <a:rPr lang="fr-FR" altLang="fr-FR" sz="2000" b="1" dirty="0">
                <a:latin typeface="+mj-lt"/>
              </a:rPr>
              <a:t>qui eux sont variables</a:t>
            </a:r>
            <a:r>
              <a:rPr lang="fr-FR" altLang="fr-FR" sz="2000" dirty="0">
                <a:latin typeface="+mj-lt"/>
              </a:rPr>
              <a:t>, liés aux divers réseaux perturbés ( neuronaux, immunitaires, héréditaire, d’environnement…), dans le cadre de la maladie et de la réponse adaptative de l’organisme.</a:t>
            </a:r>
          </a:p>
        </p:txBody>
      </p:sp>
      <p:sp>
        <p:nvSpPr>
          <p:cNvPr id="4" name="Espace réservé du pied de page 1">
            <a:extLst>
              <a:ext uri="{FF2B5EF4-FFF2-40B4-BE49-F238E27FC236}">
                <a16:creationId xmlns:a16="http://schemas.microsoft.com/office/drawing/2014/main" id="{11B01694-F233-4E89-8BE2-E84B45258423}"/>
              </a:ext>
            </a:extLst>
          </p:cNvPr>
          <p:cNvSpPr txBox="1">
            <a:spLocks/>
          </p:cNvSpPr>
          <p:nvPr/>
        </p:nvSpPr>
        <p:spPr>
          <a:xfrm>
            <a:off x="8074266" y="6296145"/>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602AED7-A05B-4E5B-8152-F49F076AD20E}"/>
              </a:ext>
            </a:extLst>
          </p:cNvPr>
          <p:cNvSpPr>
            <a:spLocks noGrp="1"/>
          </p:cNvSpPr>
          <p:nvPr>
            <p:ph type="ftr" sz="quarter" idx="11"/>
          </p:nvPr>
        </p:nvSpPr>
        <p:spPr>
          <a:xfrm>
            <a:off x="8077200" y="6344133"/>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66564" name="Image 4">
            <a:extLst>
              <a:ext uri="{FF2B5EF4-FFF2-40B4-BE49-F238E27FC236}">
                <a16:creationId xmlns:a16="http://schemas.microsoft.com/office/drawing/2014/main" id="{EBAE42A9-5AC9-44E8-93E9-1FC1AAF8FCB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17502" y="252826"/>
            <a:ext cx="4599812" cy="60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AFA16F4-A69F-421B-B114-853E9EBB0CDC}"/>
              </a:ext>
            </a:extLst>
          </p:cNvPr>
          <p:cNvSpPr>
            <a:spLocks noGrp="1"/>
          </p:cNvSpPr>
          <p:nvPr>
            <p:ph type="ftr" sz="quarter" idx="11"/>
          </p:nvPr>
        </p:nvSpPr>
        <p:spPr>
          <a:xfrm>
            <a:off x="7950200" y="6229350"/>
            <a:ext cx="4114800" cy="365125"/>
          </a:xfrm>
        </p:spPr>
        <p:txBody>
          <a:bodyPr/>
          <a:lstStyle/>
          <a:p>
            <a:pPr>
              <a:defRPr/>
            </a:pPr>
            <a:r>
              <a:rPr lang="en-US" altLang="fr-FR"/>
              <a:t>B. Julienne - A. Mallard (in memoriam) - P. Becu - M. LeBel   Symposium Lyon - 5&amp;6 juin 2021</a:t>
            </a:r>
            <a:endParaRPr lang="fr-FR" altLang="fr-FR" dirty="0"/>
          </a:p>
        </p:txBody>
      </p:sp>
      <p:pic>
        <p:nvPicPr>
          <p:cNvPr id="17412" name="Image 3" descr="Correspondance fréquentielle page 8">
            <a:extLst>
              <a:ext uri="{FF2B5EF4-FFF2-40B4-BE49-F238E27FC236}">
                <a16:creationId xmlns:a16="http://schemas.microsoft.com/office/drawing/2014/main" id="{D274EFE3-49E5-471E-8A06-0C471B13A3AD}"/>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114900" y="89574"/>
            <a:ext cx="5670200" cy="67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13" descr="3 territoires">
            <a:extLst>
              <a:ext uri="{FF2B5EF4-FFF2-40B4-BE49-F238E27FC236}">
                <a16:creationId xmlns:a16="http://schemas.microsoft.com/office/drawing/2014/main" id="{C476E00B-0649-42CB-84D3-6659DEF891B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55232" y="1327631"/>
            <a:ext cx="3238509" cy="451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13B318A2-1EFE-46C7-AED7-4121B3ADDD5D}"/>
              </a:ext>
            </a:extLst>
          </p:cNvPr>
          <p:cNvSpPr>
            <a:spLocks noGrp="1"/>
          </p:cNvSpPr>
          <p:nvPr>
            <p:ph type="title"/>
          </p:nvPr>
        </p:nvSpPr>
        <p:spPr>
          <a:xfrm>
            <a:off x="1799207" y="319088"/>
            <a:ext cx="10259443" cy="964306"/>
          </a:xfrm>
        </p:spPr>
        <p:txBody>
          <a:bodyPr>
            <a:noAutofit/>
          </a:bodyPr>
          <a:lstStyle/>
          <a:p>
            <a:r>
              <a:rPr lang="fr-FR" sz="2400" dirty="0"/>
              <a:t>Pose sur le point inter-sourcilier d’un AT tissulaire : </a:t>
            </a:r>
            <a:r>
              <a:rPr lang="fr-FR" sz="2400" dirty="0" err="1"/>
              <a:t>ecto</a:t>
            </a:r>
            <a:r>
              <a:rPr lang="fr-FR" sz="2400" dirty="0"/>
              <a:t> ou méso ou endoderme.</a:t>
            </a:r>
            <a:br>
              <a:rPr lang="fr-FR" sz="2400" dirty="0"/>
            </a:br>
            <a:r>
              <a:rPr lang="fr-FR" sz="2400" dirty="0"/>
              <a:t>Détection de 3 territoires sur lesquelles reposent les représentations réflexes  en fonction de leur nature embryologique</a:t>
            </a:r>
          </a:p>
        </p:txBody>
      </p:sp>
      <p:sp>
        <p:nvSpPr>
          <p:cNvPr id="20482" name="Espace réservé du pied de page 3">
            <a:extLst>
              <a:ext uri="{FF2B5EF4-FFF2-40B4-BE49-F238E27FC236}">
                <a16:creationId xmlns:a16="http://schemas.microsoft.com/office/drawing/2014/main" id="{34F91A76-DC3F-460A-A00E-F4B80B3F0392}"/>
              </a:ext>
            </a:extLst>
          </p:cNvPr>
          <p:cNvSpPr>
            <a:spLocks noGrp="1"/>
          </p:cNvSpPr>
          <p:nvPr>
            <p:ph type="ftr" sz="quarter" idx="11"/>
          </p:nvPr>
        </p:nvSpPr>
        <p:spPr>
          <a:xfrm>
            <a:off x="8077200" y="6181725"/>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
        <p:nvSpPr>
          <p:cNvPr id="95239" name="Text Box 7">
            <a:extLst>
              <a:ext uri="{FF2B5EF4-FFF2-40B4-BE49-F238E27FC236}">
                <a16:creationId xmlns:a16="http://schemas.microsoft.com/office/drawing/2014/main" id="{E981AE76-F9BE-44CA-8586-9EFFB5D54ED9}"/>
              </a:ext>
            </a:extLst>
          </p:cNvPr>
          <p:cNvSpPr txBox="1">
            <a:spLocks noChangeArrowheads="1"/>
          </p:cNvSpPr>
          <p:nvPr/>
        </p:nvSpPr>
        <p:spPr bwMode="auto">
          <a:xfrm>
            <a:off x="1774826" y="5876925"/>
            <a:ext cx="3960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400"/>
              <a:t>B.Julienne A.Mallard 1996-2000</a:t>
            </a:r>
          </a:p>
        </p:txBody>
      </p:sp>
      <p:pic>
        <p:nvPicPr>
          <p:cNvPr id="7" name="Image 6">
            <a:extLst>
              <a:ext uri="{FF2B5EF4-FFF2-40B4-BE49-F238E27FC236}">
                <a16:creationId xmlns:a16="http://schemas.microsoft.com/office/drawing/2014/main" id="{9C7B63C6-3ECF-4D93-9999-740DE7667CD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33350" y="136525"/>
            <a:ext cx="1019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Image 3" descr="Page 23 présentation0001">
            <a:extLst>
              <a:ext uri="{FF2B5EF4-FFF2-40B4-BE49-F238E27FC236}">
                <a16:creationId xmlns:a16="http://schemas.microsoft.com/office/drawing/2014/main" id="{BCAF35C8-E0D7-4F62-8314-BD7BA1D59E0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0" y="0"/>
            <a:ext cx="5772151" cy="63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0B5EBE43-3DB8-40AE-AB41-AD1EAD16E35E}"/>
              </a:ext>
            </a:extLst>
          </p:cNvPr>
          <p:cNvSpPr>
            <a:spLocks noGrp="1"/>
          </p:cNvSpPr>
          <p:nvPr>
            <p:ph type="ftr" sz="quarter" idx="11"/>
          </p:nvPr>
        </p:nvSpPr>
        <p:spPr>
          <a:xfrm>
            <a:off x="8077200" y="6276837"/>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EE46C88-F08A-4BD0-8261-7BC66050974D}"/>
              </a:ext>
            </a:extLst>
          </p:cNvPr>
          <p:cNvSpPr>
            <a:spLocks noGrp="1"/>
          </p:cNvSpPr>
          <p:nvPr>
            <p:ph type="ftr" sz="quarter" idx="11"/>
          </p:nvPr>
        </p:nvSpPr>
        <p:spPr>
          <a:xfrm>
            <a:off x="8077200" y="6276976"/>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68612" name="Image 3" descr="Page 24 présentation0001">
            <a:extLst>
              <a:ext uri="{FF2B5EF4-FFF2-40B4-BE49-F238E27FC236}">
                <a16:creationId xmlns:a16="http://schemas.microsoft.com/office/drawing/2014/main" id="{03FA62EC-B56A-4E7E-A8CC-1E84540EE63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08225" y="266701"/>
            <a:ext cx="7551738"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5BD379-1DEB-4AF1-8D89-6B1A80F56945}"/>
              </a:ext>
            </a:extLst>
          </p:cNvPr>
          <p:cNvSpPr>
            <a:spLocks noGrp="1"/>
          </p:cNvSpPr>
          <p:nvPr>
            <p:ph type="ftr" sz="quarter" idx="11"/>
          </p:nvPr>
        </p:nvSpPr>
        <p:spPr>
          <a:xfrm>
            <a:off x="8077200" y="6263584"/>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69636" name="Image 4">
            <a:extLst>
              <a:ext uri="{FF2B5EF4-FFF2-40B4-BE49-F238E27FC236}">
                <a16:creationId xmlns:a16="http://schemas.microsoft.com/office/drawing/2014/main" id="{275FCF9D-00BF-4EE2-9D1B-DDEC73EB40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93900" y="136526"/>
            <a:ext cx="8204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Image 3" descr="Page 25 présentation0001">
            <a:extLst>
              <a:ext uri="{FF2B5EF4-FFF2-40B4-BE49-F238E27FC236}">
                <a16:creationId xmlns:a16="http://schemas.microsoft.com/office/drawing/2014/main" id="{FAD98BAE-1C9B-499B-81E3-2A04E988966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r="-1173"/>
          <a:stretch>
            <a:fillRect/>
          </a:stretch>
        </p:blipFill>
        <p:spPr bwMode="auto">
          <a:xfrm>
            <a:off x="1484244" y="188569"/>
            <a:ext cx="8653670" cy="639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D59720F1-E945-462F-B3C2-EF5A25E23320}"/>
              </a:ext>
            </a:extLst>
          </p:cNvPr>
          <p:cNvSpPr>
            <a:spLocks noGrp="1"/>
          </p:cNvSpPr>
          <p:nvPr>
            <p:ph type="ftr" sz="quarter" idx="11"/>
          </p:nvPr>
        </p:nvSpPr>
        <p:spPr>
          <a:xfrm>
            <a:off x="8080514" y="6396436"/>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Image 4">
            <a:extLst>
              <a:ext uri="{FF2B5EF4-FFF2-40B4-BE49-F238E27FC236}">
                <a16:creationId xmlns:a16="http://schemas.microsoft.com/office/drawing/2014/main" id="{33CF1611-F20B-42A5-9536-102DCF83E98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034747" y="64469"/>
            <a:ext cx="5433391" cy="662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5FD92AE0-92DE-43D7-B960-857BB724500E}"/>
              </a:ext>
            </a:extLst>
          </p:cNvPr>
          <p:cNvSpPr>
            <a:spLocks noGrp="1"/>
          </p:cNvSpPr>
          <p:nvPr>
            <p:ph type="ftr" sz="quarter" idx="11"/>
          </p:nvPr>
        </p:nvSpPr>
        <p:spPr>
          <a:xfrm>
            <a:off x="8077200" y="6249642"/>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Image 4">
            <a:extLst>
              <a:ext uri="{FF2B5EF4-FFF2-40B4-BE49-F238E27FC236}">
                <a16:creationId xmlns:a16="http://schemas.microsoft.com/office/drawing/2014/main" id="{C29C15DA-47E4-4145-B9A8-F571981C346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97087" y="332974"/>
            <a:ext cx="3691353" cy="62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EBA68D37-5E7F-44A7-86CD-CCA584F2C8EE}"/>
              </a:ext>
            </a:extLst>
          </p:cNvPr>
          <p:cNvSpPr>
            <a:spLocks noGrp="1"/>
          </p:cNvSpPr>
          <p:nvPr>
            <p:ph type="ftr" sz="quarter" idx="11"/>
          </p:nvPr>
        </p:nvSpPr>
        <p:spPr>
          <a:xfrm>
            <a:off x="8077200" y="6184900"/>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3733" name="Image 6">
            <a:extLst>
              <a:ext uri="{FF2B5EF4-FFF2-40B4-BE49-F238E27FC236}">
                <a16:creationId xmlns:a16="http://schemas.microsoft.com/office/drawing/2014/main" id="{824D1D38-370D-486E-BF51-D41738D6454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85475" y="277993"/>
            <a:ext cx="3595067" cy="638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891BD1A-CDFC-4345-80BF-985E52A4067E}"/>
              </a:ext>
            </a:extLst>
          </p:cNvPr>
          <p:cNvSpPr>
            <a:spLocks noGrp="1"/>
          </p:cNvSpPr>
          <p:nvPr>
            <p:ph type="ftr" sz="quarter" idx="11"/>
          </p:nvPr>
        </p:nvSpPr>
        <p:spPr>
          <a:xfrm>
            <a:off x="8077200" y="6303342"/>
            <a:ext cx="4114800"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4756" name="Image 3" descr="Page 29 présentation0001">
            <a:extLst>
              <a:ext uri="{FF2B5EF4-FFF2-40B4-BE49-F238E27FC236}">
                <a16:creationId xmlns:a16="http://schemas.microsoft.com/office/drawing/2014/main" id="{208FA55B-10C4-4BFE-838A-596064CF418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87601" y="1"/>
            <a:ext cx="797877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6D80FAC2-8E4E-44BB-98B7-9699BAF6C363}"/>
              </a:ext>
            </a:extLst>
          </p:cNvPr>
          <p:cNvSpPr>
            <a:spLocks noGrp="1" noChangeArrowheads="1"/>
          </p:cNvSpPr>
          <p:nvPr>
            <p:ph type="title"/>
          </p:nvPr>
        </p:nvSpPr>
        <p:spPr>
          <a:xfrm>
            <a:off x="1052512" y="217487"/>
            <a:ext cx="10086975" cy="2039938"/>
          </a:xfrm>
        </p:spPr>
        <p:txBody>
          <a:bodyPr/>
          <a:lstStyle/>
          <a:p>
            <a:r>
              <a:rPr lang="fr-FR" altLang="fr-FR" sz="2400" dirty="0"/>
              <a:t>Eléments d’auriculothérapie R.J </a:t>
            </a:r>
            <a:r>
              <a:rPr lang="fr-FR" altLang="fr-FR" sz="2400" dirty="0" err="1"/>
              <a:t>Bourdiol</a:t>
            </a:r>
            <a:r>
              <a:rPr lang="fr-FR" altLang="fr-FR" sz="2400" dirty="0"/>
              <a:t>. Maisonneuve 1980.</a:t>
            </a:r>
            <a:br>
              <a:rPr lang="fr-FR" altLang="fr-FR" sz="2400" b="1" dirty="0"/>
            </a:br>
            <a:br>
              <a:rPr lang="fr-FR" altLang="fr-FR" sz="2400" dirty="0"/>
            </a:br>
            <a:r>
              <a:rPr lang="fr-FR" altLang="fr-FR" sz="2800" dirty="0"/>
              <a:t>Faces auriculaires : externe sensitive, face interne motrice (actuellement admise par la majorité)</a:t>
            </a:r>
          </a:p>
        </p:txBody>
      </p:sp>
      <p:sp>
        <p:nvSpPr>
          <p:cNvPr id="3" name="Espace réservé du pied de page 2">
            <a:extLst>
              <a:ext uri="{FF2B5EF4-FFF2-40B4-BE49-F238E27FC236}">
                <a16:creationId xmlns:a16="http://schemas.microsoft.com/office/drawing/2014/main" id="{6F09291A-E5EB-47CB-9697-2AB49741982F}"/>
              </a:ext>
            </a:extLst>
          </p:cNvPr>
          <p:cNvSpPr>
            <a:spLocks noGrp="1"/>
          </p:cNvSpPr>
          <p:nvPr>
            <p:ph type="ftr" sz="quarter" idx="11"/>
          </p:nvPr>
        </p:nvSpPr>
        <p:spPr>
          <a:xfrm>
            <a:off x="8057322" y="6275388"/>
            <a:ext cx="4134678" cy="365125"/>
          </a:xfrm>
        </p:spPr>
        <p:txBody>
          <a:bodyPr/>
          <a:lstStyle/>
          <a:p>
            <a:pPr>
              <a:defRPr/>
            </a:pPr>
            <a:r>
              <a:rPr lang="en-US" altLang="fr-FR" dirty="0"/>
              <a:t>B. Julienne - A. Mallard (in memoriam) - P. Becu - M. </a:t>
            </a:r>
            <a:r>
              <a:rPr lang="en-US" altLang="fr-FR" dirty="0" err="1"/>
              <a:t>LeBel</a:t>
            </a:r>
            <a:r>
              <a:rPr lang="en-US" altLang="fr-FR" dirty="0"/>
              <a:t>   Symposium Lyon - 5&amp;6 </a:t>
            </a:r>
            <a:r>
              <a:rPr lang="en-US" altLang="fr-FR" dirty="0" err="1"/>
              <a:t>juin</a:t>
            </a:r>
            <a:r>
              <a:rPr lang="en-US" altLang="fr-FR" dirty="0"/>
              <a:t> 2021</a:t>
            </a:r>
            <a:endParaRPr lang="fr-FR" altLang="fr-FR" dirty="0"/>
          </a:p>
        </p:txBody>
      </p:sp>
      <p:pic>
        <p:nvPicPr>
          <p:cNvPr id="77829" name="Image 5">
            <a:extLst>
              <a:ext uri="{FF2B5EF4-FFF2-40B4-BE49-F238E27FC236}">
                <a16:creationId xmlns:a16="http://schemas.microsoft.com/office/drawing/2014/main" id="{92CA8657-270D-4597-B969-22CBF20369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71576" y="2136636"/>
            <a:ext cx="32877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Image 7">
            <a:extLst>
              <a:ext uri="{FF2B5EF4-FFF2-40B4-BE49-F238E27FC236}">
                <a16:creationId xmlns:a16="http://schemas.microsoft.com/office/drawing/2014/main" id="{9A894145-9065-4282-95B4-936D8180AE8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58645" y="2053747"/>
            <a:ext cx="29940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Image 9">
            <a:extLst>
              <a:ext uri="{FF2B5EF4-FFF2-40B4-BE49-F238E27FC236}">
                <a16:creationId xmlns:a16="http://schemas.microsoft.com/office/drawing/2014/main" id="{C65BD232-49AA-41B3-B3B2-2A55359F2B1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404226" y="2053747"/>
            <a:ext cx="2590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Titre 1">
            <a:extLst>
              <a:ext uri="{FF2B5EF4-FFF2-40B4-BE49-F238E27FC236}">
                <a16:creationId xmlns:a16="http://schemas.microsoft.com/office/drawing/2014/main" id="{4A059610-7B8E-491E-B98A-F2E02CFB2BD3}"/>
              </a:ext>
            </a:extLst>
          </p:cNvPr>
          <p:cNvSpPr>
            <a:spLocks noGrp="1" noChangeArrowheads="1"/>
          </p:cNvSpPr>
          <p:nvPr>
            <p:ph type="title"/>
          </p:nvPr>
        </p:nvSpPr>
        <p:spPr>
          <a:xfrm>
            <a:off x="1267613" y="305772"/>
            <a:ext cx="10657687" cy="1032112"/>
          </a:xfrm>
        </p:spPr>
        <p:txBody>
          <a:bodyPr rtlCol="0">
            <a:normAutofit fontScale="90000"/>
          </a:bodyPr>
          <a:lstStyle/>
          <a:p>
            <a:pPr>
              <a:defRPr/>
            </a:pPr>
            <a:r>
              <a:rPr lang="fr-FR" altLang="fr-FR" sz="2700" b="1" dirty="0"/>
              <a:t>Foie, organe endodermique, non détectable.</a:t>
            </a:r>
            <a:br>
              <a:rPr lang="fr-FR" altLang="fr-FR" sz="4000" b="1" dirty="0"/>
            </a:br>
            <a:br>
              <a:rPr lang="fr-FR" altLang="fr-FR" sz="2400" b="1" dirty="0"/>
            </a:br>
            <a:r>
              <a:rPr lang="fr-FR" altLang="fr-FR" sz="2400" b="1" dirty="0"/>
              <a:t>             </a:t>
            </a:r>
            <a:r>
              <a:rPr lang="fr-FR" altLang="fr-FR" sz="2700" b="1" dirty="0"/>
              <a:t> </a:t>
            </a:r>
            <a:r>
              <a:rPr lang="fr-FR" altLang="fr-FR" sz="2700" dirty="0"/>
              <a:t>Faces auriculaires: externe sensitive, interne motrice non évident</a:t>
            </a:r>
            <a:br>
              <a:rPr lang="fr-FR" altLang="fr-FR" sz="3600" dirty="0"/>
            </a:br>
            <a:endParaRPr lang="fr-FR" altLang="fr-FR" sz="3600" dirty="0"/>
          </a:p>
        </p:txBody>
      </p:sp>
      <p:sp>
        <p:nvSpPr>
          <p:cNvPr id="2" name="Espace réservé du pied de page 1">
            <a:extLst>
              <a:ext uri="{FF2B5EF4-FFF2-40B4-BE49-F238E27FC236}">
                <a16:creationId xmlns:a16="http://schemas.microsoft.com/office/drawing/2014/main" id="{12A14669-5F92-4DBE-9E01-88082792F83A}"/>
              </a:ext>
            </a:extLst>
          </p:cNvPr>
          <p:cNvSpPr>
            <a:spLocks noGrp="1"/>
          </p:cNvSpPr>
          <p:nvPr>
            <p:ph type="ftr" sz="quarter" idx="11"/>
          </p:nvPr>
        </p:nvSpPr>
        <p:spPr>
          <a:xfrm>
            <a:off x="8058426" y="6369665"/>
            <a:ext cx="4114800" cy="365125"/>
          </a:xfrm>
        </p:spPr>
        <p:txBody>
          <a:bodyPr/>
          <a:lstStyle/>
          <a:p>
            <a:r>
              <a:rPr lang="en-US" dirty="0"/>
              <a:t>B. Julienne - A. Mallard (in memoriam) - P. Becu - M. </a:t>
            </a:r>
            <a:r>
              <a:rPr lang="en-US" dirty="0" err="1"/>
              <a:t>LeBel</a:t>
            </a:r>
            <a:r>
              <a:rPr lang="en-US" dirty="0"/>
              <a:t>   Symposium Lyon - 5&amp;6 </a:t>
            </a:r>
            <a:r>
              <a:rPr lang="en-US" dirty="0" err="1"/>
              <a:t>juin</a:t>
            </a:r>
            <a:r>
              <a:rPr lang="en-US" dirty="0"/>
              <a:t> 2021</a:t>
            </a:r>
            <a:endParaRPr lang="fr-FR" dirty="0"/>
          </a:p>
        </p:txBody>
      </p:sp>
      <p:pic>
        <p:nvPicPr>
          <p:cNvPr id="197639" name="Picture 7" descr="nerfs craniens peri auric">
            <a:extLst>
              <a:ext uri="{FF2B5EF4-FFF2-40B4-BE49-F238E27FC236}">
                <a16:creationId xmlns:a16="http://schemas.microsoft.com/office/drawing/2014/main" id="{4A963D8A-A28A-4AE1-8673-DB200A49D9D0}"/>
              </a:ext>
            </a:extLst>
          </p:cNvPr>
          <p:cNvPicPr>
            <a:picLocks noGrp="1" noChangeAspect="1" noChangeArrowheads="1"/>
          </p:cNvPicPr>
          <p:nvPr>
            <p:ph sz="half" idx="4294967295"/>
          </p:nvPr>
        </p:nvPicPr>
        <p:blipFill rotWithShape="1">
          <a:blip r:embed="rId2" cstate="screen">
            <a:extLst>
              <a:ext uri="{28A0092B-C50C-407E-A947-70E740481C1C}">
                <a14:useLocalDpi xmlns:a14="http://schemas.microsoft.com/office/drawing/2010/main" val="0"/>
              </a:ext>
            </a:extLst>
          </a:blip>
          <a:srcRect/>
          <a:stretch/>
        </p:blipFill>
        <p:spPr>
          <a:xfrm>
            <a:off x="7340808" y="1238673"/>
            <a:ext cx="3751262" cy="4291013"/>
          </a:xfrm>
        </p:spPr>
      </p:pic>
      <p:pic>
        <p:nvPicPr>
          <p:cNvPr id="197636" name="Picture 4" descr="carte ectoderme Phases 7-8 Julienne">
            <a:extLst>
              <a:ext uri="{FF2B5EF4-FFF2-40B4-BE49-F238E27FC236}">
                <a16:creationId xmlns:a16="http://schemas.microsoft.com/office/drawing/2014/main" id="{5D50FC52-01D0-41F3-B6F0-C11C9507BED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247900" y="1238673"/>
            <a:ext cx="3897313" cy="4327525"/>
          </a:xfrm>
        </p:spPr>
      </p:pic>
      <p:sp>
        <p:nvSpPr>
          <p:cNvPr id="76807" name="Text Box 10">
            <a:extLst>
              <a:ext uri="{FF2B5EF4-FFF2-40B4-BE49-F238E27FC236}">
                <a16:creationId xmlns:a16="http://schemas.microsoft.com/office/drawing/2014/main" id="{92B956B2-E469-463D-B371-90EF9162DC98}"/>
              </a:ext>
            </a:extLst>
          </p:cNvPr>
          <p:cNvSpPr txBox="1">
            <a:spLocks noChangeArrowheads="1"/>
          </p:cNvSpPr>
          <p:nvPr/>
        </p:nvSpPr>
        <p:spPr bwMode="auto">
          <a:xfrm>
            <a:off x="2463800" y="5521326"/>
            <a:ext cx="751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600" dirty="0">
                <a:latin typeface="Arial" panose="020B0604020202020204" pitchFamily="34" charset="0"/>
                <a:cs typeface="Arial" panose="020B0604020202020204" pitchFamily="34" charset="0"/>
              </a:rPr>
              <a:t>Les nerfs crâniens sensitifs/sensoriels ont une représentation topographique péri-auriculaire antérieure, les moteurs purs postérieure, les mixtes sur les 2 parties. Cette organisation n’est pas retrouvée au niveau du pavillon auriculaire.</a:t>
            </a:r>
          </a:p>
        </p:txBody>
      </p:sp>
      <p:sp>
        <p:nvSpPr>
          <p:cNvPr id="76808" name="Text Box 11">
            <a:extLst>
              <a:ext uri="{FF2B5EF4-FFF2-40B4-BE49-F238E27FC236}">
                <a16:creationId xmlns:a16="http://schemas.microsoft.com/office/drawing/2014/main" id="{3D6DB280-3D5F-4D3F-84AE-058FED56D3F0}"/>
              </a:ext>
            </a:extLst>
          </p:cNvPr>
          <p:cNvSpPr txBox="1">
            <a:spLocks noChangeArrowheads="1"/>
          </p:cNvSpPr>
          <p:nvPr/>
        </p:nvSpPr>
        <p:spPr bwMode="auto">
          <a:xfrm>
            <a:off x="1732291" y="1559753"/>
            <a:ext cx="55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dirty="0">
                <a:latin typeface="Arial" panose="020B0604020202020204" pitchFamily="34" charset="0"/>
                <a:cs typeface="Arial" panose="020B0604020202020204" pitchFamily="34" charset="0"/>
                <a:sym typeface="Symbol" panose="05050102010706020507" pitchFamily="18" charset="2"/>
              </a:rPr>
              <a:t></a:t>
            </a:r>
            <a:r>
              <a:rPr lang="fr-FR" altLang="fr-FR" sz="1800" dirty="0">
                <a:latin typeface="Arial" panose="020B0604020202020204" pitchFamily="34" charset="0"/>
                <a:cs typeface="Arial" panose="020B0604020202020204" pitchFamily="34" charset="0"/>
              </a:rPr>
              <a:t>7</a:t>
            </a:r>
          </a:p>
        </p:txBody>
      </p:sp>
      <p:sp>
        <p:nvSpPr>
          <p:cNvPr id="76809" name="Text Box 12">
            <a:extLst>
              <a:ext uri="{FF2B5EF4-FFF2-40B4-BE49-F238E27FC236}">
                <a16:creationId xmlns:a16="http://schemas.microsoft.com/office/drawing/2014/main" id="{E8419FCB-0573-463C-9272-5469459E2AE7}"/>
              </a:ext>
            </a:extLst>
          </p:cNvPr>
          <p:cNvSpPr txBox="1">
            <a:spLocks noChangeArrowheads="1"/>
          </p:cNvSpPr>
          <p:nvPr/>
        </p:nvSpPr>
        <p:spPr bwMode="auto">
          <a:xfrm>
            <a:off x="1689100" y="4533901"/>
            <a:ext cx="55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1800">
                <a:latin typeface="Arial" panose="020B0604020202020204" pitchFamily="34" charset="0"/>
                <a:cs typeface="Arial" panose="020B0604020202020204" pitchFamily="34" charset="0"/>
                <a:sym typeface="Symbol" panose="05050102010706020507" pitchFamily="18" charset="2"/>
              </a:rPr>
              <a:t></a:t>
            </a:r>
            <a:r>
              <a:rPr lang="fr-FR" altLang="fr-FR" sz="1800">
                <a:latin typeface="Arial" panose="020B0604020202020204" pitchFamily="34" charset="0"/>
                <a:cs typeface="Arial" panose="020B0604020202020204" pitchFamily="34" charset="0"/>
              </a:rPr>
              <a:t>8</a:t>
            </a:r>
          </a:p>
        </p:txBody>
      </p:sp>
      <p:pic>
        <p:nvPicPr>
          <p:cNvPr id="12" name="Image 11">
            <a:extLst>
              <a:ext uri="{FF2B5EF4-FFF2-40B4-BE49-F238E27FC236}">
                <a16:creationId xmlns:a16="http://schemas.microsoft.com/office/drawing/2014/main" id="{4D3A929E-4D35-44B9-B4FC-8D57CA94919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33350" y="136525"/>
            <a:ext cx="1019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4503</TotalTime>
  <Words>12491</Words>
  <Application>Microsoft Office PowerPoint</Application>
  <PresentationFormat>Grand écran</PresentationFormat>
  <Paragraphs>738</Paragraphs>
  <Slides>168</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168</vt:i4>
      </vt:variant>
    </vt:vector>
  </HeadingPairs>
  <TitlesOfParts>
    <vt:vector size="174" baseType="lpstr">
      <vt:lpstr>Arial</vt:lpstr>
      <vt:lpstr>Arial Black</vt:lpstr>
      <vt:lpstr>Calibri</vt:lpstr>
      <vt:lpstr>Calibri Light</vt:lpstr>
      <vt:lpstr>Wingdings</vt:lpstr>
      <vt:lpstr>Office Theme</vt:lpstr>
      <vt:lpstr>Doit-on oublier les travaux du Dr Paul Nogier qui, dès 1979 et avec conviction, précise que les différentes représentations réflexes auriculaires ne se limitent pas à la forme schématique du fœtus tête en bas ?   Un exemple à partir de la représentation réflexe du Foie</vt:lpstr>
      <vt:lpstr>Présentation PowerPoint</vt:lpstr>
      <vt:lpstr>Auriculo-médecine N°1 Septembre 1975 : les bases</vt:lpstr>
      <vt:lpstr>Elément d’auriculothérapie. R.J BOURDIOL 1980</vt:lpstr>
      <vt:lpstr>Présentation PowerPoint</vt:lpstr>
      <vt:lpstr>1951 - 1969 Le Fœtus renversé</vt:lpstr>
      <vt:lpstr>Auriculomédecine n°4, Juillet 1976. Aires réflexes du pavillon. </vt:lpstr>
      <vt:lpstr> Recherche de différentes manières :  1) par la sensibilité au contact ou  pression 2) par la sensibilité au chaud ou au froid  3) détection électronique  4) puis la prise du pouls (1966)  </vt:lpstr>
      <vt:lpstr>Présentation PowerPoint</vt:lpstr>
      <vt:lpstr>Présentation PowerPoint</vt:lpstr>
      <vt:lpstr>Présentation PowerPoint</vt:lpstr>
      <vt:lpstr>Auriculomédecine no15. Avril 1979 p16/17.  Révolution dans les localisations auriculaires</vt:lpstr>
      <vt:lpstr>Présentation PowerPoint</vt:lpstr>
      <vt:lpstr>Présentation PowerPoint</vt:lpstr>
      <vt:lpstr>Présentation PowerPoint</vt:lpstr>
      <vt:lpstr>De l’auriculothérapie à l’auriculomédecine.       P.F.M.Nogier 1981.Maisonneuve.</vt:lpstr>
      <vt:lpstr>Points de fonctions? Extrait tissulaire placé entre pouce et index</vt:lpstr>
      <vt:lpstr>Auriculomédecine n° 20 juillet 1980 :T. D.OLESON   75 % de concordance entre le diagnostic auriculaire des représentations réflexes et les localisations douloureuses corporelles ressenties et collectées indépendamment  de l’examinateur (double aveugle) sur des sujets malades</vt:lpstr>
      <vt:lpstr>  Détecteur stylet de métal (oreille) et acu- détecteur oriental sur des sujets  polymyalgiques en double aveugle.</vt:lpstr>
      <vt:lpstr>Points réflexes auriculaires. P.F.M.Nogier 1987 Maisonneuve.</vt:lpstr>
      <vt:lpstr>Présentation PowerPoint</vt:lpstr>
      <vt:lpstr>Points réflexes auriculaires. Schémas avant impression Maisonneuve 1987 P.F.M Nogier. Françoise Petit Jean. Alain Mallard.  Dessins d’oreille Ph.Grignard.</vt:lpstr>
      <vt:lpstr>Points réflexes auriculaires P.F.M. Nogier Juillet 1987</vt:lpstr>
      <vt:lpstr>Compléments des points réflexes auriculaires Paul F.M. Nogier 1989</vt:lpstr>
      <vt:lpstr>Compléments des points réflexes auriculaires Paul F.M. Nogier février 1989</vt:lpstr>
      <vt:lpstr> Compléments des points réflexes auriculaires. Paul F.M. Nogier Février 1989</vt:lpstr>
      <vt:lpstr>A l’origine de ce travail</vt:lpstr>
      <vt:lpstr>Présentation PowerPoint</vt:lpstr>
      <vt:lpstr>Présentation PowerPoint</vt:lpstr>
      <vt:lpstr>Comment valider les correspondances extrait organique/couleur ?</vt:lpstr>
      <vt:lpstr>Les points sont situés sur des lignes qui sont reliées entre elles, de même que les lignes entre elles. </vt:lpstr>
      <vt:lpstr>Les axes sont différents entre proche de la physiologie et la pathologie</vt:lpstr>
      <vt:lpstr>Origine : un enseignement du Dr Nogier sur les couleurs et leurs axes</vt:lpstr>
      <vt:lpstr>Présentation PowerPoint</vt:lpstr>
      <vt:lpstr>Présentation PowerPoint</vt:lpstr>
      <vt:lpstr>Correspondances analogiques entre extraits tissulaires et couleurs Lee </vt:lpstr>
      <vt:lpstr>Présentation PowerPoint</vt:lpstr>
      <vt:lpstr>La méthode de travail</vt:lpstr>
      <vt:lpstr>                                                                Bonne position du pouce. Pose sur le corps de 2 filtres contenant  : l’un 3 polaroid croisés superposés orientés en extinction de lumière                                                                              et l’autre  un polaroid simple. &gt; détection du VAS pendant 1 à 4 minutes si la pulpe du doigt est en position médiane. &gt; non détection si la pulpe du doigt est en position latérale (flanc D/G).</vt:lpstr>
      <vt:lpstr>P.Nogier Auriculomédecine n° 15 avril 1979</vt:lpstr>
      <vt:lpstr>Présentation PowerPoint</vt:lpstr>
      <vt:lpstr>Présentation PowerPoint</vt:lpstr>
      <vt:lpstr>          Protocole de recherche</vt:lpstr>
      <vt:lpstr>Présentation PowerPoint</vt:lpstr>
      <vt:lpstr>Présentation PowerPoint</vt:lpstr>
      <vt:lpstr>Présentation PowerPoint</vt:lpstr>
      <vt:lpstr>Recherche de la zone et/ou  du point sur l’oreille</vt:lpstr>
      <vt:lpstr>Présentation PowerPoint</vt:lpstr>
      <vt:lpstr>Présentation PowerPoint</vt:lpstr>
      <vt:lpstr>Détection par projection lumineuse.  Perception du RAC :   Sur la totalité de la face externe de l’oreille (mais aussi face mastoïdienne)   Sur les zones corporelles contenant des       organes constitués d’endoderme.  </vt:lpstr>
      <vt:lpstr>     N° 2  Cartographie  : les phases (fréquentielles)   Pose du filtre couleur K           Détection par la lumière blanche projetée  sur corps/oreille</vt:lpstr>
      <vt:lpstr>7 plages dans la phase en fonction de leurs correspondances fréquentielles.</vt:lpstr>
      <vt:lpstr> 7 Plages dans la phase </vt:lpstr>
      <vt:lpstr> 7 Plages dans la phase.  </vt:lpstr>
      <vt:lpstr>   7 Plages dans la phase </vt:lpstr>
      <vt:lpstr>Projection de lumière K 25        Le signal du Dr Nogier est perçu sur 3 aires réflexes corporelles et faces  externes auriculaires  et non sur la totalité de l’oreille ou du corps .  </vt:lpstr>
      <vt:lpstr>Présentation PowerPoint</vt:lpstr>
      <vt:lpstr>Présentation PowerPoint</vt:lpstr>
      <vt:lpstr>Présentation PowerPoint</vt:lpstr>
      <vt:lpstr>Présentation PowerPoint</vt:lpstr>
      <vt:lpstr>Présentation PowerPoint</vt:lpstr>
      <vt:lpstr>Présentation PowerPoint</vt:lpstr>
      <vt:lpstr>   AT tissulaire ecto ou méso + foie                           Détection :  rien.          Les AT  ecto / endo / méso imposent leur action (hiérarchie des tests)    </vt:lpstr>
      <vt:lpstr>Présentation PowerPoint</vt:lpstr>
      <vt:lpstr>Présentation PowerPoint</vt:lpstr>
      <vt:lpstr>Présentation PowerPoint</vt:lpstr>
      <vt:lpstr>Présentation PowerPoint</vt:lpstr>
      <vt:lpstr>Présentation PowerPoint</vt:lpstr>
      <vt:lpstr>Présentation PowerPoint</vt:lpstr>
      <vt:lpstr>  EST-CE LA ZONE  DU FOIE ORGANE ?    Nécessité d’avoir :  &gt; un filtre couleur en rapport l’organe Lee 106  ou tissulaire (interdit) ou l’endoderme Lee 410.  &gt;Les filtres couleurs de phases </vt:lpstr>
      <vt:lpstr>Présentation PowerPoint</vt:lpstr>
      <vt:lpstr>L’étude a d’abord porté uniquement sur la face externe auriculaire (2 ans), et les points de fonction et les points maître ont été détectés en posant les couleurs des phases (K29, 58 et 44) représentatives du pavillon externe.</vt:lpstr>
      <vt:lpstr>Les 3 niveaux</vt:lpstr>
      <vt:lpstr>                       La zone d’organe</vt:lpstr>
      <vt:lpstr>Présentation PowerPoint</vt:lpstr>
      <vt:lpstr>La zone des points de Fonction</vt:lpstr>
      <vt:lpstr>Les représentations réflexes du Foie</vt:lpstr>
      <vt:lpstr>Par exemple, les zones d’organe et de fonction  du rein</vt:lpstr>
      <vt:lpstr>La zone des points Maîtres</vt:lpstr>
      <vt:lpstr>Présentation PowerPoint</vt:lpstr>
      <vt:lpstr>Surrénales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Pose sur le point inter-sourcilier d’un AT tissulaire : ecto ou méso ou endoderme. Détection de 3 territoires sur lesquelles reposent les représentations réflexes  en fonction de leur nature embryologique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Eléments d’auriculothérapie R.J Bourdiol. Maisonneuve 1980.  Faces auriculaires : externe sensitive, face interne motrice (actuellement admise par la majorité)</vt:lpstr>
      <vt:lpstr>Foie, organe endodermique, non détectable.                Faces auriculaires: externe sensitive, interne motrice non évident </vt:lpstr>
      <vt:lpstr>Présentation PowerPoint</vt:lpstr>
      <vt:lpstr>Présentation PowerPoint</vt:lpstr>
      <vt:lpstr>Présentation PowerPoint</vt:lpstr>
      <vt:lpstr>       Docteur Nogier : autre cartographie</vt:lpstr>
      <vt:lpstr>Frontières B. Julienne A. Mallard</vt:lpstr>
      <vt:lpstr>Détection GIR 30    CORPS et OREILLES</vt:lpstr>
      <vt:lpstr>Détection GIR 30 CORPS et OREILLES</vt:lpstr>
      <vt:lpstr>Docteur R.J Bourdiol. Podo-réflexo-cinésiologie. Maisonneuve 1986.            Plages somatiques selon la position debout ou couchée</vt:lpstr>
      <vt:lpstr>Hypothèses : Corrélation entre les phases et l’adaptation à la pesanteur (force gravitationnelle)</vt:lpstr>
      <vt:lpstr>   Initialement                Actuellement   </vt:lpstr>
      <vt:lpstr>VAS .- stimulations lumineuses cutanées chez le lapin. Leurs influences sur les taux d’amines vasopressives plasmatiques. Raphaël Nogier- expérimentation –R Santini –Y Menezo</vt:lpstr>
      <vt:lpstr>                Sujet sain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Zones d’organe, de fonction et de point maître</vt:lpstr>
      <vt:lpstr>Présentation PowerPoint</vt:lpstr>
      <vt:lpstr> la zone de l’organe (topographique)</vt:lpstr>
      <vt:lpstr>Les points identifiés sur les représentations réflexes par l’électrode du Modulo 100</vt:lpstr>
      <vt:lpstr>Les points identifiés sur les représentations réflexes</vt:lpstr>
      <vt:lpstr>Présentation PowerPoint</vt:lpstr>
      <vt:lpstr>Présentation PowerPoint</vt:lpstr>
      <vt:lpstr>                              Par ailleurs  </vt:lpstr>
      <vt:lpstr>Présentation PowerPoint</vt:lpstr>
      <vt:lpstr>Présentation PowerPoint</vt:lpstr>
      <vt:lpstr>On peut n’utiliser que la forme « fœtus tête en bas », puisque cette forme est en interaction avec les autres formes citées dans cet exposé, en détection comme en traitement.</vt:lpstr>
      <vt:lpstr>Présentation PowerPoint</vt:lpstr>
      <vt:lpstr>Les points sont situés sur des lignes qui sont reliées entre elles, de même que les lignes entre elles. </vt:lpstr>
      <vt:lpstr>Géométrie de l’oreille (Enseignement Dr P. Nogier)</vt:lpstr>
      <vt:lpstr>Présentation PowerPoint</vt:lpstr>
      <vt:lpstr>Hypothèses. Ondes stationnaires et détection de points situés sur une ligne </vt:lpstr>
      <vt:lpstr>Ceci pourrait expliquer les divergences sur la conception des cartes…</vt:lpstr>
      <vt:lpstr>Présentation PowerPoint</vt:lpstr>
      <vt:lpstr>Plusieurs cartographies sur un même support</vt:lpstr>
      <vt:lpstr>Plusieurs cartographies sur un même support</vt:lpstr>
      <vt:lpstr>Chantal Vulliez   Auriculothérapie appliquée à l’art dentaire Sauramps 2000</vt:lpstr>
      <vt:lpstr>Autre cartographie. Diagramme de la veille/ sommeil sur sujet malade.</vt:lpstr>
      <vt:lpstr>         Allergie,tolérance et toxicité alimentaires B. Julienne,  Alain Mallard. Annales GLEM 1998</vt:lpstr>
      <vt:lpstr>Présentation PowerPoint</vt:lpstr>
      <vt:lpstr>Présentation PowerPoint</vt:lpstr>
      <vt:lpstr>Présentation PowerPoint</vt:lpstr>
      <vt:lpstr>Autres cartographies. Relations auriculomédecine - acupuncture   B. Julienne - Alain Mallard .  Annales GLEM.1998.</vt:lpstr>
      <vt:lpstr>Relations auriculomédecine - acupuncture B. Julienne - Alain Mallard. Annales GLEM 1998</vt:lpstr>
      <vt:lpstr>Autre cartographie   interaction auriculo/acupuncture</vt:lpstr>
      <vt:lpstr>Présentation PowerPoint</vt:lpstr>
      <vt:lpstr>EXAMEN DU PATIENT</vt:lpstr>
      <vt:lpstr>Présentation PowerPoint</vt:lpstr>
      <vt:lpstr>Présentation PowerPoint</vt:lpstr>
      <vt:lpstr>Présentation PowerPoint</vt:lpstr>
      <vt:lpstr>  Affection chronique et zone + ou - exclue  </vt:lpstr>
      <vt:lpstr>Présentation PowerPoint</vt:lpstr>
      <vt:lpstr> Correction des zones exclues par l’oreille :   Les points à traiter sont  repérés sur une ligne ( souvent plusieurs ) au moyen d’un détecteur déplacé dans le sens horaire (ou anti) autour de l’oreille. </vt:lpstr>
      <vt:lpstr>Correction de zones exclues par l’oreille.</vt:lpstr>
      <vt:lpstr>Correction des zones exclues par le corps. Utilisation de filtres couleurs des phases, plages, frontières pour confectionner un AT recruteur Dr Nogier ou décodeur</vt:lpstr>
      <vt:lpstr>Présentation PowerPoint</vt:lpstr>
      <vt:lpstr>Les points Duo</vt:lpstr>
      <vt:lpstr> L’intérêt des cartographies ? </vt:lpstr>
      <vt:lpstr>Présentation PowerPoint</vt:lpstr>
      <vt:lpstr>Présentation PowerPoint</vt:lpstr>
      <vt:lpstr>Présentation PowerPoint</vt:lpstr>
      <vt:lpstr>Présentation PowerPoint</vt:lpstr>
      <vt:lpstr>Présentation PowerPoint</vt:lpstr>
      <vt:lpstr>Traité d auriculothérapie.P.F.M.Nogier . Maisonneuve 1969 p 57</vt:lpstr>
      <vt:lpstr>Quelques pensées du Pr R. LERICHE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 Becu</dc:creator>
  <cp:lastModifiedBy>P. Becu</cp:lastModifiedBy>
  <cp:revision>485</cp:revision>
  <cp:lastPrinted>2021-05-29T09:29:09Z</cp:lastPrinted>
  <dcterms:created xsi:type="dcterms:W3CDTF">2021-05-21T12:41:45Z</dcterms:created>
  <dcterms:modified xsi:type="dcterms:W3CDTF">2021-06-02T20:21:07Z</dcterms:modified>
</cp:coreProperties>
</file>